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61" r:id="rId4"/>
    <p:sldId id="405" r:id="rId5"/>
    <p:sldId id="385" r:id="rId6"/>
    <p:sldId id="384" r:id="rId7"/>
    <p:sldId id="365" r:id="rId8"/>
    <p:sldId id="376" r:id="rId9"/>
    <p:sldId id="373" r:id="rId10"/>
    <p:sldId id="386" r:id="rId11"/>
    <p:sldId id="387" r:id="rId12"/>
    <p:sldId id="374" r:id="rId13"/>
    <p:sldId id="377" r:id="rId14"/>
    <p:sldId id="262" r:id="rId15"/>
    <p:sldId id="379" r:id="rId16"/>
    <p:sldId id="378" r:id="rId17"/>
    <p:sldId id="396" r:id="rId18"/>
    <p:sldId id="388" r:id="rId19"/>
    <p:sldId id="393" r:id="rId20"/>
    <p:sldId id="400" r:id="rId21"/>
    <p:sldId id="401" r:id="rId22"/>
    <p:sldId id="392" r:id="rId23"/>
    <p:sldId id="380" r:id="rId24"/>
    <p:sldId id="407" r:id="rId25"/>
    <p:sldId id="389" r:id="rId26"/>
    <p:sldId id="394" r:id="rId27"/>
    <p:sldId id="390" r:id="rId28"/>
    <p:sldId id="391" r:id="rId29"/>
    <p:sldId id="404" r:id="rId30"/>
    <p:sldId id="395" r:id="rId31"/>
    <p:sldId id="397" r:id="rId32"/>
    <p:sldId id="403" r:id="rId33"/>
    <p:sldId id="402" r:id="rId34"/>
    <p:sldId id="398" r:id="rId35"/>
    <p:sldId id="406" r:id="rId36"/>
    <p:sldId id="372" r:id="rId37"/>
    <p:sldId id="399" r:id="rId38"/>
    <p:sldId id="35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9F30BB-A755-0401-865C-B932EEAC8300}" v="3277" dt="2021-09-22T09:23:55.957"/>
    <p1510:client id="{C2FFCB09-DDF5-8336-36FE-5BBB7532DF2A}" v="660" dt="2021-09-22T19:24:24.2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9/22/2021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00109-FA3A-41B9-8AD1-7D9DE23D220C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26D1A-34E0-47E3-937C-D462BDAEE08B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FF36-B0E3-4E41-A272-B9C4CF707EF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11E7-529F-40FE-85E7-E638C1FB1EF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20E78-211C-4422-922D-050C4F4A9FC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B3C42-0D8A-4465-A890-D5458AFE2D99}" type="datetime1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D28F3-4ABD-4764-A3C8-D1CFE545D2AB}" type="datetime1">
              <a:rPr lang="en-US" smtClean="0"/>
              <a:t>9/22/2021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71924-07FF-4938-B5CF-0756FF84B97C}" type="datetime1">
              <a:rPr lang="en-US" smtClean="0"/>
              <a:t>9/22/2021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2CF78-6F8A-4E1B-98D5-EBA48BEA2DF6}" type="datetime1">
              <a:rPr lang="en-US" smtClean="0"/>
              <a:t>9/22/2021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A47C8-42C4-4C77-AFBC-410B2A06577F}" type="datetime1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408B4-26C9-4A37-B55B-4FA42F8D4459}" type="datetime1">
              <a:rPr lang="en-US" smtClean="0"/>
              <a:t>9/22/2021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4A604B75-A589-4506-803D-B1AAFFC7081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docker-for-windows/install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rc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Containers_Fall_2021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engine/reference/commandline/docker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" TargetMode="External"/><Relationship Id="rId2" Type="http://schemas.openxmlformats.org/officeDocument/2006/relationships/hyperlink" Target="https://www.docker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Containers_Fall_2021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4" y="4578966"/>
            <a:ext cx="10327575" cy="159129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sz="5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 Narrow" panose="020B0604020202020204" pitchFamily="34" charset="0"/>
              </a:rPr>
              <a:t>Enabling Reproducibility with Docker</a:t>
            </a:r>
            <a:endParaRPr lang="en-US" sz="540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1EA6D-A323-4040-B779-BEFB0166F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Virtualization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B86CA-2DF6-4DD3-8884-75BE586F6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Another use of virtualization is in OS Level Virtualization</a:t>
            </a:r>
          </a:p>
          <a:p>
            <a:pPr lvl="1"/>
            <a:r>
              <a:rPr lang="en-US"/>
              <a:t>Can run many isolated guest OS instances under a host OS</a:t>
            </a:r>
          </a:p>
          <a:p>
            <a:pPr lvl="1"/>
            <a:r>
              <a:rPr lang="en-US"/>
              <a:t>This virtualization is what is used by Docker and other container software.</a:t>
            </a:r>
          </a:p>
          <a:p>
            <a:pPr lvl="1"/>
            <a:r>
              <a:rPr lang="en-US"/>
              <a:t>Best of both worlds!</a:t>
            </a:r>
          </a:p>
          <a:p>
            <a:pPr lvl="2"/>
            <a:r>
              <a:rPr lang="en-US"/>
              <a:t>Isolated environments</a:t>
            </a:r>
          </a:p>
          <a:p>
            <a:pPr lvl="2"/>
            <a:r>
              <a:rPr lang="en-US"/>
              <a:t>No hardware partitioning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DDFCE-8D12-49D0-97AA-6F17FFCD4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2909-CCF3-4BF0-9269-AD4288551289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F0E0D-02CF-4880-A6A4-57CC564EC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3EB2F-99B9-45B9-AA0F-9B651EA99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7" descr="Timeline&#10;&#10;Description automatically generated">
            <a:extLst>
              <a:ext uri="{FF2B5EF4-FFF2-40B4-BE49-F238E27FC236}">
                <a16:creationId xmlns:a16="http://schemas.microsoft.com/office/drawing/2014/main" id="{DDA452F1-4E04-4ED2-860E-E3D9A2398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332" y="3020786"/>
            <a:ext cx="2827565" cy="26670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AAA52D-B281-4D49-B943-A19EF65F6BE4}"/>
              </a:ext>
            </a:extLst>
          </p:cNvPr>
          <p:cNvSpPr txBox="1"/>
          <p:nvPr/>
        </p:nvSpPr>
        <p:spPr>
          <a:xfrm>
            <a:off x="8021410" y="5739652"/>
            <a:ext cx="3499015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i="1" dirty="0"/>
              <a:t>Material courtesy: M. Cuma, U. Utah</a:t>
            </a:r>
            <a:endParaRPr lang="en-US" sz="1200" i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378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9F735-E659-40CB-A3B1-FB23175A5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Containerization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F44B4-0ED6-4972-9C42-FEB4ADA3F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>
                <a:solidFill>
                  <a:schemeClr val="accent2"/>
                </a:solidFill>
              </a:rPr>
              <a:t>Docker</a:t>
            </a:r>
          </a:p>
          <a:p>
            <a:pPr lvl="1"/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Well established – largest user base</a:t>
            </a:r>
          </a:p>
          <a:p>
            <a:pPr lvl="1"/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Has Docker Hub for container sharing</a:t>
            </a:r>
          </a:p>
          <a:p>
            <a:pPr lvl="1"/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Problematic with HPC (Fix incoming!)</a:t>
            </a:r>
          </a:p>
          <a:p>
            <a:r>
              <a:rPr lang="en-US"/>
              <a:t>Singularity</a:t>
            </a:r>
          </a:p>
          <a:p>
            <a:pPr lvl="1"/>
            <a:r>
              <a:rPr lang="en-US"/>
              <a:t>Designed for HPC</a:t>
            </a:r>
          </a:p>
          <a:p>
            <a:pPr lvl="1"/>
            <a:r>
              <a:rPr lang="en-US"/>
              <a:t>Second largest userbase</a:t>
            </a:r>
          </a:p>
          <a:p>
            <a:pPr lvl="1"/>
            <a:r>
              <a:rPr lang="en-US"/>
              <a:t>Developed for scientific use</a:t>
            </a:r>
          </a:p>
          <a:p>
            <a:r>
              <a:rPr lang="en-US" err="1"/>
              <a:t>Charliecloud</a:t>
            </a:r>
            <a:r>
              <a:rPr lang="en-US"/>
              <a:t>; Shifter</a:t>
            </a:r>
          </a:p>
          <a:p>
            <a:pPr lvl="1"/>
            <a:r>
              <a:rPr lang="en-US"/>
              <a:t>Designed for HPC</a:t>
            </a:r>
          </a:p>
          <a:p>
            <a:pPr lvl="1"/>
            <a:r>
              <a:rPr lang="en-US"/>
              <a:t>Based on Docker</a:t>
            </a:r>
          </a:p>
          <a:p>
            <a:pPr lvl="1"/>
            <a:r>
              <a:rPr lang="en-US"/>
              <a:t>Less user-friendly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D7CAE-7634-4259-A2E4-0D3B61804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AC8F7-DDCC-4565-8D86-E0CF565E77F7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32BA4-E29A-4F9E-87D9-62C0CC507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6E347-AC2B-47BB-98E5-DE32B73E0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pic>
        <p:nvPicPr>
          <p:cNvPr id="10" name="Picture 9" descr="Logo, icon&#10;&#10;Description automatically generated">
            <a:extLst>
              <a:ext uri="{FF2B5EF4-FFF2-40B4-BE49-F238E27FC236}">
                <a16:creationId xmlns:a16="http://schemas.microsoft.com/office/drawing/2014/main" id="{2C5AA8CF-5B0B-45E1-83EB-3AA04D645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0882" y="1997424"/>
            <a:ext cx="4212954" cy="1083031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5EA85CD-D42C-405C-8EC0-28E63C34C4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2584" y="3255932"/>
            <a:ext cx="1302513" cy="1302513"/>
          </a:xfrm>
          <a:prstGeom prst="rect">
            <a:avLst/>
          </a:prstGeom>
        </p:spPr>
      </p:pic>
      <p:pic>
        <p:nvPicPr>
          <p:cNvPr id="14" name="Picture 13" descr="A picture containing silhouette, night sky&#10;&#10;Description automatically generated">
            <a:extLst>
              <a:ext uri="{FF2B5EF4-FFF2-40B4-BE49-F238E27FC236}">
                <a16:creationId xmlns:a16="http://schemas.microsoft.com/office/drawing/2014/main" id="{335C1E33-978C-4365-809F-DB0ADE2E28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0373" y="4414569"/>
            <a:ext cx="2081017" cy="1574185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6607B60D-6693-48BB-9C1B-43F15F236B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13192" y="4113634"/>
            <a:ext cx="1302513" cy="174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01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1A581-6399-4E62-851E-06F25A006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Installing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AAE65-058B-426F-8789-9FDB5C629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Community Edition</a:t>
            </a:r>
          </a:p>
          <a:p>
            <a:pPr lvl="1"/>
            <a:r>
              <a:rPr lang="en-US" dirty="0"/>
              <a:t>Comfy GUI to help keep track of containers and images!</a:t>
            </a:r>
          </a:p>
          <a:p>
            <a:pPr lvl="1"/>
            <a:r>
              <a:rPr lang="en-US" dirty="0"/>
              <a:t>Available on all operating systems</a:t>
            </a:r>
          </a:p>
          <a:p>
            <a:pPr lvl="1"/>
            <a:r>
              <a:rPr lang="en-US" dirty="0"/>
              <a:t>Windows users can enable WSL2 support following the instructions here: </a:t>
            </a:r>
            <a:r>
              <a:rPr lang="en-US" dirty="0">
                <a:hlinkClick r:id="rId2"/>
              </a:rPr>
              <a:t>https://docs.docker.com/docker-for-windows/install/</a:t>
            </a:r>
            <a:endParaRPr lang="en-US"/>
          </a:p>
          <a:p>
            <a:r>
              <a:rPr lang="en-US" dirty="0"/>
              <a:t>Docker toolbox</a:t>
            </a:r>
          </a:p>
          <a:p>
            <a:pPr lvl="1"/>
            <a:r>
              <a:rPr lang="en-US" dirty="0"/>
              <a:t>Legacy solution for Windows and Mac for versions that do not meet the version requirements.</a:t>
            </a:r>
          </a:p>
          <a:p>
            <a:pPr lvl="1"/>
            <a:r>
              <a:rPr lang="en-US" dirty="0"/>
              <a:t>Utilizes the Virtual Box hypervisor for virtualization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6D125-6FD3-4024-AB53-CEB37A547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5E8FC-8A52-44B1-9CBC-50F6B7778402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7D7C5-BCA9-426F-A0EA-BFCED4B51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14652-4D5B-4884-8D86-094C0453A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45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A6E9D-8252-4958-A45A-7A67825BA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Nuts and Bolts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2DB1C-F3C0-4495-BB20-3210939F5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99441" cy="4163129"/>
          </a:xfrm>
        </p:spPr>
        <p:txBody>
          <a:bodyPr>
            <a:normAutofit lnSpcReduction="10000"/>
          </a:bodyPr>
          <a:lstStyle/>
          <a:p>
            <a:r>
              <a:rPr lang="en-US"/>
              <a:t>Docker runs on a concept of images and containers.</a:t>
            </a:r>
          </a:p>
          <a:p>
            <a:pPr lvl="1"/>
            <a:r>
              <a:rPr lang="en-US"/>
              <a:t>Images: Saved snapshots of a container environment.</a:t>
            </a:r>
          </a:p>
          <a:p>
            <a:pPr lvl="2"/>
            <a:r>
              <a:rPr lang="en-US"/>
              <a:t>Made from a </a:t>
            </a:r>
            <a:r>
              <a:rPr lang="en-US" err="1"/>
              <a:t>Dockerfile</a:t>
            </a:r>
            <a:r>
              <a:rPr lang="en-US"/>
              <a:t> or pulled from Docker Hub</a:t>
            </a:r>
          </a:p>
          <a:p>
            <a:pPr lvl="2"/>
            <a:r>
              <a:rPr lang="en-US"/>
              <a:t>Stored in the Docker cache on your disk</a:t>
            </a:r>
          </a:p>
          <a:p>
            <a:pPr lvl="2"/>
            <a:r>
              <a:rPr lang="en-US"/>
              <a:t>Immutable (mostly…)</a:t>
            </a:r>
          </a:p>
          <a:p>
            <a:pPr lvl="1"/>
            <a:r>
              <a:rPr lang="en-US"/>
              <a:t>Containers: Instances of images that are generated by Docker when an image is 'run'</a:t>
            </a:r>
          </a:p>
          <a:p>
            <a:pPr lvl="2"/>
            <a:r>
              <a:rPr lang="en-US"/>
              <a:t>Instance of image running in memory</a:t>
            </a:r>
          </a:p>
          <a:p>
            <a:pPr lvl="2"/>
            <a:r>
              <a:rPr lang="en-US"/>
              <a:t>Ephemeral and state cannot be saved </a:t>
            </a:r>
          </a:p>
          <a:p>
            <a:pPr lvl="2"/>
            <a:r>
              <a:rPr lang="en-US"/>
              <a:t>Can be run interactively 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93FBA-581D-404D-9DFC-043319F8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18365-92D6-4745-A72E-6847E2209DBE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F2AE8-F11F-477F-B5F2-C0EAC6B4A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558F-7807-4E65-B7CE-7CC84D87C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02737A43-005A-4859-82E9-09DCCCBF4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37641" y="2548709"/>
            <a:ext cx="4782420" cy="249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96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2BE6E-98E3-47C4-9125-D357BE93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‘Hello World’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08B24-0A11-4A1F-8684-80CC35EFE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4993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Let's start with something simple:</a:t>
            </a:r>
          </a:p>
          <a:p>
            <a:pPr lvl="1"/>
            <a:r>
              <a:rPr lang="en-US"/>
              <a:t>Docker "Hello, World!"</a:t>
            </a:r>
          </a:p>
          <a:p>
            <a:pPr lvl="1"/>
            <a:r>
              <a:rPr lang="en-US"/>
              <a:t>Relatively small image</a:t>
            </a:r>
          </a:p>
          <a:p>
            <a:pPr lvl="1"/>
            <a:r>
              <a:rPr lang="en-US"/>
              <a:t>No dependencies</a:t>
            </a:r>
          </a:p>
          <a:p>
            <a:pPr lvl="1"/>
            <a:r>
              <a:rPr lang="en-US"/>
              <a:t>Built as a general test case</a:t>
            </a:r>
          </a:p>
          <a:p>
            <a:r>
              <a:rPr lang="en-US">
                <a:latin typeface="Helvetica"/>
                <a:cs typeface="Helvetica"/>
              </a:rPr>
              <a:t>Command we will run: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</a:rPr>
              <a:t>hello-world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5B50B-32AE-4838-B5B5-3F9C80A5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0BA56-5B03-4673-98D7-258EA6A1280B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DDEC8-E3CE-4070-AEF8-575B9A99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31998-8266-40BC-A5D7-5A18298B6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4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396A-8C4F-4015-951C-90EF29CD0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D6F63-E52A-487C-AD12-C4C89FB30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Docker Commands are usually in the form of: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</a:t>
            </a:r>
            <a:r>
              <a:rPr lang="en-US" dirty="0">
                <a:latin typeface="Consolas"/>
              </a:rPr>
              <a:t>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&lt;sub-command&gt; &lt;flags&gt; &lt;target/command&gt;</a:t>
            </a:r>
            <a:endParaRPr lang="en-US">
              <a:solidFill>
                <a:schemeClr val="accent2"/>
              </a:solidFill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Examples:</a:t>
            </a:r>
          </a:p>
          <a:p>
            <a:pPr marL="0" indent="0">
              <a:buNone/>
            </a:pPr>
            <a:r>
              <a:rPr lang="en-US" sz="2000" dirty="0">
                <a:latin typeface="Helvetica"/>
                <a:cs typeface="Helvetica"/>
              </a:rPr>
              <a:t>	</a:t>
            </a:r>
            <a:r>
              <a:rPr lang="en-US" sz="2000">
                <a:solidFill>
                  <a:schemeClr val="accent1"/>
                </a:solidFill>
                <a:latin typeface="Consolas"/>
              </a:rPr>
              <a:t>docker run -it </a:t>
            </a:r>
            <a:r>
              <a:rPr lang="en-US" sz="2000" err="1">
                <a:solidFill>
                  <a:schemeClr val="accent1"/>
                </a:solidFill>
                <a:latin typeface="Consolas"/>
              </a:rPr>
              <a:t>myimage</a:t>
            </a:r>
            <a:endParaRPr lang="en-US" sz="2000">
              <a:solidFill>
                <a:schemeClr val="accent1"/>
              </a:solidFill>
              <a:latin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</a:rPr>
              <a:t>	</a:t>
            </a:r>
            <a:r>
              <a:rPr lang="en-US" sz="2000">
                <a:solidFill>
                  <a:schemeClr val="accent1"/>
                </a:solidFill>
                <a:latin typeface="Consolas"/>
              </a:rPr>
              <a:t>docker container ls</a:t>
            </a:r>
          </a:p>
          <a:p>
            <a:pPr marL="0" indent="0">
              <a:buNone/>
            </a:pPr>
            <a:r>
              <a:rPr lang="en-US" sz="2000">
                <a:solidFill>
                  <a:schemeClr val="accent1"/>
                </a:solidFill>
                <a:latin typeface="Consolas"/>
              </a:rPr>
              <a:t>	docker image prune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18130-E624-4F89-BA5F-4233E1A30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36FD7-F52C-40CB-8AAE-53225E91CCA7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69B85-0B1F-4579-9AB1-6836F87DA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F39C5-CCD0-494E-A758-DBD70AEFB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9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734A0-8E48-40EE-8A1C-2A9979270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Launching a Docker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64294-F718-4AE0-A679-ECDD244C3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68" y="1690688"/>
            <a:ext cx="10515600" cy="41631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Launch docker image as a container: 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</a:t>
            </a:r>
          </a:p>
          <a:p>
            <a:r>
              <a:rPr lang="en-US"/>
              <a:t>Run a docker image interactively: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 run -it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</a:t>
            </a:r>
          </a:p>
          <a:p>
            <a:r>
              <a:rPr lang="en-US">
                <a:latin typeface="Helvetica"/>
                <a:cs typeface="Helvetica"/>
              </a:rPr>
              <a:t>If an image is not on the system, then Docker will search </a:t>
            </a:r>
            <a:r>
              <a:rPr lang="en-US" err="1">
                <a:latin typeface="Helvetica"/>
                <a:cs typeface="Helvetica"/>
              </a:rPr>
              <a:t>Dockerhub</a:t>
            </a:r>
            <a:r>
              <a:rPr lang="en-US">
                <a:latin typeface="Helvetica"/>
                <a:cs typeface="Helvetica"/>
              </a:rPr>
              <a:t> to see if the image exists.</a:t>
            </a:r>
          </a:p>
          <a:p>
            <a:r>
              <a:rPr lang="en-US"/>
              <a:t>Specify commands after your image to execute specific software in your container.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1"/>
                </a:solidFill>
                <a:latin typeface="Consolas"/>
              </a:rPr>
              <a:t>docker run 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 &lt;program&gt;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B85E6-EEEE-4B9C-90ED-F7FE73DAC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74674-1415-4A60-84B2-BDD5203AEDA5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043DD-49F8-4FA3-BC14-F903C1EFC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CD799-5BDF-4FC7-BB4B-F742BA1D7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35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0A513-6837-40BF-85A8-60F60E223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Exploring a Docker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D63CF-2312-4D72-837D-F458438CA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Docker containers are running tiny operating systems!</a:t>
            </a:r>
          </a:p>
          <a:p>
            <a:r>
              <a:rPr lang="en-US">
                <a:latin typeface="Helvetica"/>
                <a:cs typeface="Helvetica"/>
              </a:rPr>
              <a:t>We can explore the operating system by invoking a shell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 -it ubuntu bash</a:t>
            </a:r>
          </a:p>
          <a:p>
            <a:r>
              <a:rPr lang="en-US"/>
              <a:t>This command </a:t>
            </a:r>
            <a:r>
              <a:rPr lang="en-US" b="1"/>
              <a:t>launches the ubuntu Docker container with the command ‘bash’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CBEAE-59DF-4FE0-AA7C-D182CA2FF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FF1C1-4B8E-4346-BF30-4FB2F610E9F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300DB-E0F7-4FC8-8D0A-50FC6DD92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F8A8E-E442-4CEE-82B7-C5349C750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701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13D3-2CA4-4BA0-B2CA-60B4650A5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232" y="4969926"/>
            <a:ext cx="10515600" cy="1325563"/>
          </a:xfrm>
        </p:spPr>
        <p:txBody>
          <a:bodyPr/>
          <a:lstStyle/>
          <a:p>
            <a:r>
              <a:rPr lang="en-US"/>
              <a:t>Demo 1: Running a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42D7C-C615-407A-95CB-DF2DB7B7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96AA-40BB-411F-921E-B0BFEB6EE3C1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6631-B6BC-4103-9E5A-88C65615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432BA-9134-4CA3-9411-34E5A601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8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E26C-219B-476F-8F62-A2E60650F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1: GROMACS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5A766-55F3-4FA5-B7F1-E90DDBC2B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GROMACS is a molecular dynamics application that can often be a complex and challenging installation for the average user. Linux and Mac only</a:t>
            </a:r>
            <a:endParaRPr lang="en-US"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Dense Documentation</a:t>
            </a:r>
            <a:endParaRPr lang="en-US">
              <a:cs typeface="Helvetica"/>
            </a:endParaRPr>
          </a:p>
          <a:p>
            <a:pPr lvl="1"/>
            <a:r>
              <a:rPr lang="en-US">
                <a:latin typeface="Helvetica"/>
                <a:cs typeface="Helvetica"/>
              </a:rPr>
              <a:t>Software requires compilation</a:t>
            </a:r>
            <a:endParaRPr lang="en-US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Luckily, this can be trivialized with Docker!</a:t>
            </a:r>
          </a:p>
          <a:p>
            <a:pPr lvl="1"/>
            <a:r>
              <a:rPr lang="en-US">
                <a:latin typeface="Helvetica"/>
                <a:cs typeface="Helvetica"/>
              </a:rPr>
              <a:t>Run the command: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run gromacs/gromacs gmx help commands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run -it gromacs/gromacs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6CE51-4209-46F1-A9CF-16BFA6B73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DC5E-69EB-4797-A598-EA0EDC87514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BDC59-ED65-4B9D-9DBB-7C793050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6F138-BBC3-41FD-8BCE-5B3B648A0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85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523" y="415452"/>
            <a:ext cx="10515600" cy="1099231"/>
          </a:xfrm>
        </p:spPr>
        <p:txBody>
          <a:bodyPr>
            <a:noAutofit/>
          </a:bodyPr>
          <a:lstStyle/>
          <a:p>
            <a:r>
              <a:rPr lang="en-US" sz="4800" dirty="0">
                <a:latin typeface="Helvetica Light"/>
              </a:rPr>
              <a:t>Enabling Reproducibility with Docker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/>
                <a:cs typeface="Helvetica"/>
              </a:rPr>
              <a:t>Daniel </a:t>
            </a:r>
            <a:r>
              <a:rPr lang="en-US" dirty="0">
                <a:latin typeface="Helvetica"/>
                <a:cs typeface="Helvetica"/>
              </a:rPr>
              <a:t>Trahan </a:t>
            </a:r>
            <a:endParaRPr lang="en-US"/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/>
                <a:cs typeface="Tahoma"/>
              </a:rPr>
              <a:t>Email: </a:t>
            </a:r>
            <a:r>
              <a:rPr lang="en-US" sz="2400" i="1" spc="-20" dirty="0">
                <a:latin typeface="Helvetica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https://www.colorado.edu/rc</a:t>
            </a:r>
            <a:r>
              <a:rPr lang="en-US" i="1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</a:rPr>
              <a:t> </a:t>
            </a: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/>
                <a:cs typeface="Tahoma"/>
              </a:rPr>
              <a:t>RC Email: </a:t>
            </a:r>
            <a:r>
              <a:rPr lang="en-US" sz="2400" i="1" spc="-20" dirty="0">
                <a:latin typeface="Helvetica"/>
                <a:cs typeface="Tahoma"/>
                <a:hlinkClick r:id="rId4"/>
              </a:rPr>
              <a:t>rc-help@colorado.edu</a:t>
            </a:r>
            <a:endParaRPr lang="en-US" sz="2400" i="1" spc="-20" dirty="0">
              <a:latin typeface="Helvetica"/>
              <a:cs typeface="Tahoma"/>
            </a:endParaRPr>
          </a:p>
          <a:p>
            <a:pPr marL="0" indent="0">
              <a:buNone/>
            </a:pPr>
            <a:endParaRPr lang="en-US" sz="2400" i="1" spc="-2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</a:rPr>
              <a:t>	</a:t>
            </a:r>
            <a:endParaRPr lang="en-US" sz="2400" spc="-20" dirty="0">
              <a:solidFill>
                <a:schemeClr val="bg1">
                  <a:lumMod val="65000"/>
                </a:schemeClr>
              </a:solidFill>
              <a:latin typeface="Helvetica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/>
                <a:cs typeface="Tahoma"/>
              </a:rPr>
              <a:t>Slides available for download at: </a:t>
            </a:r>
            <a:r>
              <a:rPr lang="en-US" spc="-20" dirty="0">
                <a:latin typeface="Helvetica"/>
                <a:cs typeface="Helvetica"/>
                <a:hlinkClick r:id="rId5"/>
              </a:rPr>
              <a:t>https://github.com/ResearchComputing/Containers_Fall_2021</a:t>
            </a:r>
            <a:endParaRPr lang="en-US" i="1" spc="-20">
              <a:cs typeface="Tahoma"/>
            </a:endParaRPr>
          </a:p>
          <a:p>
            <a:pPr marL="0" indent="0">
              <a:buNone/>
            </a:pPr>
            <a:endParaRPr lang="en-US" i="1" spc="-20">
              <a:cs typeface="Tahoma"/>
            </a:endParaRPr>
          </a:p>
          <a:p>
            <a:pPr>
              <a:buFont typeface="Wingdings" pitchFamily="2" charset="2"/>
              <a:buChar char="§"/>
            </a:pPr>
            <a:endParaRPr lang="en-US" sz="2400" i="1" spc="-20"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397C-DB85-CA45-81F7-95E3A2998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AA6FE-F47F-4997-91E2-B8D4F7BE61E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EF029-AE26-2C46-B5E0-BF9F3801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4ED4B-B349-404A-A5C5-6D14BE0D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E26C-219B-476F-8F62-A2E60650F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Helvetica Light"/>
              </a:rPr>
              <a:t>Docker Image/Container Commands</a:t>
            </a:r>
            <a:endParaRPr lang="en-US" dirty="0">
              <a:latin typeface="Helvetica Light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6CE51-4209-46F1-A9CF-16BFA6B73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DC5E-69EB-4797-A598-EA0EDC87514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BDC59-ED65-4B9D-9DBB-7C793050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6F138-BBC3-41FD-8BCE-5B3B648A0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50C3C39-B584-4DFB-A6C1-8F538BA2B4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114223"/>
              </p:ext>
            </p:extLst>
          </p:nvPr>
        </p:nvGraphicFramePr>
        <p:xfrm>
          <a:off x="1012030" y="3515201"/>
          <a:ext cx="9970383" cy="16772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84834">
                  <a:extLst>
                    <a:ext uri="{9D8B030D-6E8A-4147-A177-3AD203B41FA5}">
                      <a16:colId xmlns:a16="http://schemas.microsoft.com/office/drawing/2014/main" val="2346468786"/>
                    </a:ext>
                  </a:extLst>
                </a:gridCol>
                <a:gridCol w="5785549">
                  <a:extLst>
                    <a:ext uri="{9D8B030D-6E8A-4147-A177-3AD203B41FA5}">
                      <a16:colId xmlns:a16="http://schemas.microsoft.com/office/drawing/2014/main" val="3395238659"/>
                    </a:ext>
                  </a:extLst>
                </a:gridCol>
              </a:tblGrid>
              <a:tr h="395208"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Image Commands​</a:t>
                      </a:r>
                      <a:endParaRPr lang="en-US" sz="1800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800">
                          <a:effectLst/>
                        </a:rPr>
                        <a:t>​</a:t>
                      </a:r>
                      <a:endParaRPr lang="en-US" sz="800" b="1">
                        <a:solidFill>
                          <a:srgbClr val="2F2B2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910131"/>
                  </a:ext>
                </a:extLst>
              </a:tr>
              <a:tr h="347012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image ls 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List docker images stored in cache:​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932214"/>
                  </a:ext>
                </a:extLst>
              </a:tr>
              <a:tr h="597634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image rm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&lt;image&gt;​</a:t>
                      </a:r>
                    </a:p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 rmi 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&lt;image&gt; 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Remove (an) image(s):​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0786963"/>
                  </a:ext>
                </a:extLst>
              </a:tr>
              <a:tr h="337373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image prune​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Remove unused images​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32116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0A0EDFB-2291-435C-970C-B09CE32F23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638663"/>
              </p:ext>
            </p:extLst>
          </p:nvPr>
        </p:nvGraphicFramePr>
        <p:xfrm>
          <a:off x="994171" y="1684734"/>
          <a:ext cx="9977857" cy="1621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81754">
                  <a:extLst>
                    <a:ext uri="{9D8B030D-6E8A-4147-A177-3AD203B41FA5}">
                      <a16:colId xmlns:a16="http://schemas.microsoft.com/office/drawing/2014/main" val="298981840"/>
                    </a:ext>
                  </a:extLst>
                </a:gridCol>
                <a:gridCol w="5796103">
                  <a:extLst>
                    <a:ext uri="{9D8B030D-6E8A-4147-A177-3AD203B41FA5}">
                      <a16:colId xmlns:a16="http://schemas.microsoft.com/office/drawing/2014/main" val="1829595639"/>
                    </a:ext>
                  </a:extLst>
                </a:gridCol>
              </a:tblGrid>
              <a:tr h="330940"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Container Commands​</a:t>
                      </a:r>
                      <a:endParaRPr lang="en-US" sz="1800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800">
                          <a:effectLst/>
                        </a:rPr>
                        <a:t>​</a:t>
                      </a:r>
                      <a:endParaRPr lang="en-US" sz="800" b="0">
                        <a:solidFill>
                          <a:srgbClr val="2F2B20"/>
                        </a:solidFill>
                        <a:effectLst/>
                        <a:latin typeface="Arie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066040"/>
                  </a:ext>
                </a:extLst>
              </a:tr>
              <a:tr h="339328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container ls 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List docker containers currently running:​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589814"/>
                  </a:ext>
                </a:extLst>
              </a:tr>
              <a:tr h="446049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container rm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&lt;container&gt;​</a:t>
                      </a:r>
                    </a:p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 rm 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&lt;container&gt; </a:t>
                      </a:r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Remove (an) container(s):​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974303"/>
                  </a:ext>
                </a:extLst>
              </a:tr>
              <a:tr h="337704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container prune​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</a:rPr>
                        <a:t>Remove all stopped containers​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193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4527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E26C-219B-476F-8F62-A2E60650F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Helvetica Light"/>
              </a:rPr>
              <a:t>Docker Image/Container Commands</a:t>
            </a:r>
            <a:endParaRPr lang="en-US" dirty="0">
              <a:latin typeface="Helvetica Light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6CE51-4209-46F1-A9CF-16BFA6B73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DC5E-69EB-4797-A598-EA0EDC87514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BDC59-ED65-4B9D-9DBB-7C7930505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6F138-BBC3-41FD-8BCE-5B3B648A0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2349588-62D8-42AE-9D4B-4F1EC73765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901661"/>
              </p:ext>
            </p:extLst>
          </p:nvPr>
        </p:nvGraphicFramePr>
        <p:xfrm>
          <a:off x="986852" y="1673902"/>
          <a:ext cx="9986966" cy="2380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6049">
                  <a:extLst>
                    <a:ext uri="{9D8B030D-6E8A-4147-A177-3AD203B41FA5}">
                      <a16:colId xmlns:a16="http://schemas.microsoft.com/office/drawing/2014/main" val="3641362799"/>
                    </a:ext>
                  </a:extLst>
                </a:gridCol>
                <a:gridCol w="5870917">
                  <a:extLst>
                    <a:ext uri="{9D8B030D-6E8A-4147-A177-3AD203B41FA5}">
                      <a16:colId xmlns:a16="http://schemas.microsoft.com/office/drawing/2014/main" val="2151580343"/>
                    </a:ext>
                  </a:extLst>
                </a:gridCol>
              </a:tblGrid>
              <a:tr h="368508"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Commands​</a:t>
                      </a:r>
                      <a:endParaRPr lang="en-US" sz="1800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800">
                          <a:effectLst/>
                        </a:rPr>
                        <a:t>​</a:t>
                      </a:r>
                      <a:endParaRPr lang="en-US" sz="800" b="1">
                        <a:solidFill>
                          <a:srgbClr val="2F2B2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117523"/>
                  </a:ext>
                </a:extLst>
              </a:tr>
              <a:tr h="326708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info​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Docker system-wide information​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128789"/>
                  </a:ext>
                </a:extLst>
              </a:tr>
              <a:tr h="331032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inspect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&lt;docker-object&gt;​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low-level information about an object​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952340"/>
                  </a:ext>
                </a:extLst>
              </a:tr>
              <a:tr h="321170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config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&lt;sub-command&gt;​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Manage docker configurations​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147206"/>
                  </a:ext>
                </a:extLst>
              </a:tr>
              <a:tr h="315632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stats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&lt;container&gt;​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container resource usage​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563988"/>
                  </a:ext>
                </a:extLst>
              </a:tr>
              <a:tr h="315632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top </a:t>
                      </a:r>
                      <a:r>
                        <a:rPr lang="en-US" sz="1600">
                          <a:solidFill>
                            <a:schemeClr val="accent2"/>
                          </a:solidFill>
                          <a:effectLst/>
                          <a:latin typeface="Consolas"/>
                        </a:rPr>
                        <a:t>&lt;container&gt;​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running processes of a container​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442840"/>
                  </a:ext>
                </a:extLst>
              </a:tr>
              <a:tr h="326708"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solidFill>
                            <a:schemeClr val="accent5"/>
                          </a:solidFill>
                          <a:effectLst/>
                          <a:latin typeface="Consolas"/>
                        </a:rPr>
                        <a:t>docker version​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600">
                          <a:effectLst/>
                          <a:latin typeface="Helvetica"/>
                        </a:rPr>
                        <a:t>Shows docker version information​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6714895"/>
                  </a:ext>
                </a:extLst>
              </a:tr>
            </a:tbl>
          </a:graphicData>
        </a:graphic>
      </p:graphicFrame>
      <p:sp>
        <p:nvSpPr>
          <p:cNvPr id="11" name="object 3">
            <a:extLst>
              <a:ext uri="{FF2B5EF4-FFF2-40B4-BE49-F238E27FC236}">
                <a16:creationId xmlns:a16="http://schemas.microsoft.com/office/drawing/2014/main" id="{0B86F7F2-E01F-473A-A0F8-8FFF544194EA}"/>
              </a:ext>
            </a:extLst>
          </p:cNvPr>
          <p:cNvSpPr txBox="1"/>
          <p:nvPr/>
        </p:nvSpPr>
        <p:spPr>
          <a:xfrm>
            <a:off x="1002198" y="4170492"/>
            <a:ext cx="7413996" cy="288247"/>
          </a:xfrm>
          <a:prstGeom prst="rect">
            <a:avLst/>
          </a:prstGeom>
        </p:spPr>
        <p:txBody>
          <a:bodyPr vert="horz" wrap="square" lIns="0" tIns="41619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7800" indent="-171450">
              <a:spcBef>
                <a:spcPts val="328"/>
              </a:spcBef>
              <a:buClr>
                <a:srgbClr val="A9A57C"/>
              </a:buClr>
              <a:buFont typeface="Arial"/>
              <a:buChar char="•"/>
              <a:tabLst>
                <a:tab pos="121663" algn="l"/>
              </a:tabLst>
            </a:pPr>
            <a:r>
              <a:rPr lang="en-US" sz="1600">
                <a:solidFill>
                  <a:srgbClr val="000000"/>
                </a:solidFill>
                <a:latin typeface="Arial"/>
                <a:cs typeface="Arial"/>
              </a:rPr>
              <a:t>More details and commands can be found </a:t>
            </a:r>
            <a:r>
              <a:rPr lang="en-US" sz="1600" i="1" u="sng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 the docker documentation page</a:t>
            </a:r>
          </a:p>
        </p:txBody>
      </p:sp>
    </p:spTree>
    <p:extLst>
      <p:ext uri="{BB962C8B-B14F-4D97-AF65-F5344CB8AC3E}">
        <p14:creationId xmlns:p14="http://schemas.microsoft.com/office/powerpoint/2010/main" val="109001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BA113-6446-4310-9137-FB32F2E0E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Dockerhub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B055B-DC9C-4221-AE98-3823B51E9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place where containers live!</a:t>
            </a:r>
          </a:p>
          <a:p>
            <a:r>
              <a:rPr lang="en-US" err="1"/>
              <a:t>Dockerhub</a:t>
            </a:r>
            <a:r>
              <a:rPr lang="en-US"/>
              <a:t> is a Docker hosted library of public and private Docker images.</a:t>
            </a:r>
          </a:p>
          <a:p>
            <a:pPr lvl="1"/>
            <a:r>
              <a:rPr lang="en-US"/>
              <a:t>Free and unlimited public images</a:t>
            </a:r>
          </a:p>
          <a:p>
            <a:pPr lvl="1"/>
            <a:r>
              <a:rPr lang="en-US"/>
              <a:t>1 free private repository</a:t>
            </a:r>
          </a:p>
          <a:p>
            <a:r>
              <a:rPr lang="en-US"/>
              <a:t>Great for hosting images for fellow researchers</a:t>
            </a:r>
          </a:p>
          <a:p>
            <a:r>
              <a:rPr lang="en-US"/>
              <a:t>Commands like git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98923-61AB-42E2-AAA7-F5A1DE9EA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F977-88AE-4AD8-855A-24E2B7AB97C2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1B22D-76C3-4485-9C9C-B1CCA96F8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BC4C4-A257-4A58-BF97-155A402E9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96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1669-E549-4E8F-AC0D-2A02A3C59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a Docker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0C206-5D76-4A7C-81A8-9EBCD0B9E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2980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To build a docker container, we need a set of instructions Docker can use to set up the environment. </a:t>
            </a:r>
          </a:p>
          <a:p>
            <a:pPr lvl="1"/>
            <a:r>
              <a:rPr lang="en-US" err="1">
                <a:latin typeface="Helvetica"/>
                <a:cs typeface="Helvetica"/>
              </a:rPr>
              <a:t>Dockerfile</a:t>
            </a:r>
            <a:endParaRPr lang="en-US">
              <a:latin typeface="Helvetica"/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Once we set up our Dockerfile we can use the command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build –t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 </a:t>
            </a:r>
            <a:r>
              <a:rPr lang="en-US">
                <a:solidFill>
                  <a:schemeClr val="accent5"/>
                </a:solidFill>
                <a:latin typeface="Consolas"/>
              </a:rPr>
              <a:t>.</a:t>
            </a:r>
          </a:p>
          <a:p>
            <a:r>
              <a:rPr lang="en-US"/>
              <a:t>Then we can run the image with our docker run command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D5180-64A8-4CF9-B761-AE4BECB8E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D2CB5-9047-425C-A504-F1127C97F31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C1A46-CB87-4B7F-AD51-E1E268E43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0A044-CC93-4521-83A4-8439933B6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90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1669-E549-4E8F-AC0D-2A02A3C59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Whats in a Dockerfile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0C206-5D76-4A7C-81A8-9EBCD0B9E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831551" cy="42980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A Dockerfile is simply a text file that contains instructions to build and setup a default Image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lvl="1" indent="-457200"/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Commands to build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lvl="1" indent="-457200"/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Setting commands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Requires a source Image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  <a:p>
            <a:endParaRPr lang="en-US" dirty="0">
              <a:cs typeface="Helvetica"/>
            </a:endParaRPr>
          </a:p>
          <a:p>
            <a:endParaRPr lang="en-US">
              <a:cs typeface="Helvetica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D5180-64A8-4CF9-B761-AE4BECB8E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D2CB5-9047-425C-A504-F1127C97F31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C1A46-CB87-4B7F-AD51-E1E268E43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0A044-CC93-4521-83A4-8439933B6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  <p:pic>
        <p:nvPicPr>
          <p:cNvPr id="7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B3F040A-7969-4429-8A10-768A51CB4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237" y="2776018"/>
            <a:ext cx="6582831" cy="212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731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13D3-2CA4-4BA0-B2CA-60B4650A5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629" y="4969926"/>
            <a:ext cx="10515600" cy="1325563"/>
          </a:xfrm>
        </p:spPr>
        <p:txBody>
          <a:bodyPr/>
          <a:lstStyle/>
          <a:p>
            <a:r>
              <a:rPr lang="en-US"/>
              <a:t>Demo 2: Building a Docker Image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42D7C-C615-407A-95CB-DF2DB7B7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D904A-E51D-47F0-A520-1D6D163D5AEF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6631-B6BC-4103-9E5A-88C65615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432BA-9134-4CA3-9411-34E5A601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486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A68B6-9C3B-4E75-AF6E-898C0F6F5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Helvetica Light"/>
              </a:rPr>
              <a:t>Demo 2: Ubuntu w/ GCC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01092-FE6B-4801-81CC-D4416DCF4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For this first example we will be building a custom Ubuntu image that will provide a location to run the GNU Compiler Collection.</a:t>
            </a:r>
            <a:endParaRPr lang="en-US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Dockerfile provided:</a:t>
            </a:r>
          </a:p>
          <a:p>
            <a:r>
              <a:rPr lang="en-US">
                <a:latin typeface="Helvetica"/>
                <a:cs typeface="Helvetica"/>
              </a:rPr>
              <a:t>Need to build:</a:t>
            </a:r>
            <a:endParaRPr lang="en-US" dirty="0">
              <a:latin typeface="Helvetica"/>
              <a:cs typeface="Helvetica"/>
            </a:endParaRPr>
          </a:p>
          <a:p>
            <a:pPr marL="1143000" lvl="1" indent="-457200">
              <a:buAutoNum type="arabicPeriod"/>
            </a:pPr>
            <a:r>
              <a:rPr lang="en-US">
                <a:latin typeface="Helvetica"/>
                <a:cs typeface="Helvetica"/>
              </a:rPr>
              <a:t>Navigate to the directory:</a:t>
            </a:r>
            <a:endParaRPr lang="en-US" dirty="0">
              <a:latin typeface="Helvetica"/>
              <a:cs typeface="Helvetica"/>
            </a:endParaRPr>
          </a:p>
          <a:p>
            <a:pPr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cd $CONTAINER_ROOT/Containers_Fall_2021/dockerdemo/ubuntu-gcc</a:t>
            </a:r>
          </a:p>
          <a:p>
            <a:pPr marL="1143000" lvl="1" indent="-457200">
              <a:buAutoNum type="arabicPeriod"/>
            </a:pPr>
            <a:r>
              <a:rPr lang="en-US">
                <a:latin typeface="Helvetica"/>
                <a:cs typeface="Helvetica"/>
              </a:rPr>
              <a:t>Build the image with:</a:t>
            </a:r>
          </a:p>
          <a:p>
            <a:pPr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build -t test-gcc .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  <a:p>
            <a:pPr marL="1143000" lvl="1" indent="-457200">
              <a:buAutoNum type="arabicPeriod"/>
            </a:pPr>
            <a:r>
              <a:rPr lang="en-US">
                <a:latin typeface="Helvetica"/>
                <a:cs typeface="Helvetica"/>
              </a:rPr>
              <a:t>Run the image as a container:</a:t>
            </a:r>
          </a:p>
          <a:p>
            <a:pPr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run -it test-gcc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5A01D-823F-4567-8561-4267D106C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B9BD7-A00F-48DB-B221-DF7C513C4AEC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12645-88A9-488D-9112-CA2361AE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6F7C-9EE4-4761-9F4B-6B0A679DF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103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8A19E-B4D1-4333-B27B-4AC1789A7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Mounting and File Access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8E0C2-0479-4E30-AA64-A03FAE23B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So now that we have a working container, how can we access the test files we downloaded?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Mounting directories: Bind Mount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Allows the docker container to access files on the host OS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Choose host's </a:t>
            </a:r>
            <a:r>
              <a:rPr lang="en-US" i="1" dirty="0">
                <a:latin typeface="Helvetica"/>
                <a:cs typeface="Helvetica"/>
              </a:rPr>
              <a:t>source directory</a:t>
            </a:r>
            <a:r>
              <a:rPr lang="en-US" dirty="0">
                <a:latin typeface="Helvetica"/>
                <a:cs typeface="Helvetica"/>
              </a:rPr>
              <a:t>, files in the directory will be moved to the container's </a:t>
            </a:r>
            <a:r>
              <a:rPr lang="en-US" i="1" dirty="0">
                <a:latin typeface="Helvetica"/>
                <a:cs typeface="Helvetica"/>
              </a:rPr>
              <a:t>target directory</a:t>
            </a:r>
          </a:p>
          <a:p>
            <a:pPr lvl="3"/>
            <a:r>
              <a:rPr lang="en-US" b="1" u="sng" dirty="0">
                <a:latin typeface="Helvetica"/>
                <a:cs typeface="Helvetica"/>
              </a:rPr>
              <a:t>Source Directory</a:t>
            </a:r>
            <a:r>
              <a:rPr lang="en-US" dirty="0">
                <a:latin typeface="Helvetica"/>
                <a:cs typeface="Helvetica"/>
              </a:rPr>
              <a:t>: Directory on the host system. Never within a container.</a:t>
            </a:r>
          </a:p>
          <a:p>
            <a:pPr lvl="3"/>
            <a:r>
              <a:rPr lang="en-US" b="1" u="sng" dirty="0">
                <a:latin typeface="Helvetica"/>
                <a:cs typeface="Helvetica"/>
              </a:rPr>
              <a:t>Target Directory</a:t>
            </a:r>
            <a:r>
              <a:rPr lang="en-US" dirty="0">
                <a:latin typeface="Helvetica"/>
                <a:cs typeface="Helvetica"/>
              </a:rPr>
              <a:t>: Directory in the Docker Container. Never on the host system.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A flag set within the docker run command:</a:t>
            </a:r>
          </a:p>
          <a:p>
            <a:pPr marL="914400" lvl="2" indent="0">
              <a:buNone/>
            </a:pPr>
            <a:r>
              <a:rPr lang="en-US" dirty="0">
                <a:solidFill>
                  <a:schemeClr val="accent5"/>
                </a:solidFill>
                <a:latin typeface="Consolas"/>
                <a:cs typeface="Helvetica"/>
              </a:rPr>
              <a:t>docker run -v </a:t>
            </a:r>
            <a:r>
              <a:rPr lang="en-US" dirty="0">
                <a:solidFill>
                  <a:schemeClr val="accent2"/>
                </a:solidFill>
                <a:latin typeface="Consolas"/>
                <a:cs typeface="Helvetica"/>
              </a:rPr>
              <a:t>&lt;source-</a:t>
            </a:r>
            <a:r>
              <a:rPr lang="en-US" err="1">
                <a:solidFill>
                  <a:schemeClr val="accent2"/>
                </a:solidFill>
                <a:latin typeface="Consolas"/>
                <a:cs typeface="Helvetica"/>
              </a:rPr>
              <a:t>dir</a:t>
            </a:r>
            <a:r>
              <a:rPr lang="en-US" dirty="0">
                <a:solidFill>
                  <a:schemeClr val="accent2"/>
                </a:solidFill>
                <a:latin typeface="Consolas"/>
                <a:cs typeface="Helvetica"/>
              </a:rPr>
              <a:t>&gt;</a:t>
            </a:r>
            <a:r>
              <a:rPr lang="en-US" dirty="0">
                <a:solidFill>
                  <a:schemeClr val="accent5"/>
                </a:solidFill>
                <a:latin typeface="Consolas"/>
                <a:cs typeface="Helvetica"/>
              </a:rPr>
              <a:t>:</a:t>
            </a:r>
            <a:r>
              <a:rPr lang="en-US" dirty="0">
                <a:solidFill>
                  <a:schemeClr val="accent2"/>
                </a:solidFill>
                <a:latin typeface="Consolas"/>
                <a:cs typeface="Helvetica"/>
              </a:rPr>
              <a:t>&lt;target-</a:t>
            </a:r>
            <a:r>
              <a:rPr lang="en-US" err="1">
                <a:solidFill>
                  <a:schemeClr val="accent2"/>
                </a:solidFill>
                <a:latin typeface="Consolas"/>
                <a:cs typeface="Helvetica"/>
              </a:rPr>
              <a:t>dir</a:t>
            </a:r>
            <a:r>
              <a:rPr lang="en-US" dirty="0">
                <a:solidFill>
                  <a:schemeClr val="accent2"/>
                </a:solidFill>
                <a:latin typeface="Consolas"/>
                <a:cs typeface="Helvetica"/>
              </a:rPr>
              <a:t>&gt; &lt;image&gt;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8F4F8-481E-4675-9D57-628D0C3B4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2357E-A52C-426C-88C6-AA5E712BBB19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06679-13F1-48B1-BF44-9760382A9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BAB57-9604-4BA2-AE73-70961DFBA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751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86E80-8280-4683-9219-8B240384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Mounting and File Access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2EFC2-7187-49D6-A99F-6D6490B8A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/>
              <a:t>Mounting directories: Volume Mount</a:t>
            </a:r>
          </a:p>
          <a:p>
            <a:pPr lvl="2"/>
            <a:r>
              <a:rPr lang="en-US">
                <a:latin typeface="Helvetica"/>
                <a:cs typeface="Helvetica"/>
              </a:rPr>
              <a:t>Same concept, but volumes are stored within docker cache.</a:t>
            </a:r>
          </a:p>
          <a:p>
            <a:pPr lvl="2"/>
            <a:r>
              <a:rPr lang="en-US">
                <a:latin typeface="Helvetica"/>
                <a:cs typeface="Helvetica"/>
              </a:rPr>
              <a:t>Create Docker volumes in your terminal and link your volume directory </a:t>
            </a:r>
          </a:p>
          <a:p>
            <a:pPr lvl="2"/>
            <a:r>
              <a:rPr lang="en-US"/>
              <a:t>Similarly linked through the docker run command.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 -v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&lt;volume-name&gt;</a:t>
            </a:r>
            <a:r>
              <a:rPr lang="en-US">
                <a:solidFill>
                  <a:schemeClr val="accent5"/>
                </a:solidFill>
                <a:latin typeface="Consolas"/>
              </a:rPr>
              <a:t>: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&lt;target-</a:t>
            </a:r>
            <a:r>
              <a:rPr lang="en-US" err="1">
                <a:solidFill>
                  <a:schemeClr val="accent2"/>
                </a:solidFill>
                <a:latin typeface="Consolas"/>
              </a:rPr>
              <a:t>dir</a:t>
            </a:r>
            <a:r>
              <a:rPr lang="en-US">
                <a:solidFill>
                  <a:schemeClr val="accent2"/>
                </a:solidFill>
                <a:latin typeface="Consolas"/>
              </a:rPr>
              <a:t>&gt; &lt;image&gt;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5D54D-3960-4DE6-80B5-7F5B6373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EDD9-3F2D-4A17-A71C-C8CA0964BE5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FA594-8BFB-4EFE-B2AA-9277A1883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9EC1C-3040-40D8-A21A-DF7F7AD6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81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86E80-8280-4683-9219-8B240384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Demo 2 (Cont.): Mounting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2EFC2-7187-49D6-A99F-6D6490B8A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Returning to our demo, can we give our container access to our test files?</a:t>
            </a:r>
            <a:endParaRPr lang="en-US" dirty="0">
              <a:solidFill>
                <a:srgbClr val="000000"/>
              </a:solidFill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Let's use a bind mount!</a:t>
            </a:r>
            <a:endParaRPr lang="en-US" dirty="0">
              <a:latin typeface="Helvetica"/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In the directoru where our Dockerfile lives, use this command (all on one line):</a:t>
            </a:r>
            <a:endParaRPr lang="en-US" dirty="0">
              <a:cs typeface="Helvetica"/>
            </a:endParaRP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run -it -v $(pwd)/source:/target happy-gcc</a:t>
            </a:r>
            <a:endParaRPr lang="en-US">
              <a:solidFill>
                <a:schemeClr val="accent5"/>
              </a:solidFill>
              <a:latin typeface="Consolas"/>
              <a:cs typeface="Helvetica" pitchFamily="2" charset="0"/>
            </a:endParaRPr>
          </a:p>
          <a:p>
            <a:pPr marL="342900" indent="-342900"/>
            <a:r>
              <a:rPr lang="en-US">
                <a:latin typeface="Helvetica"/>
                <a:cs typeface="Helvetica"/>
              </a:rPr>
              <a:t>We can cd /target and run our test files!</a:t>
            </a:r>
            <a:endParaRPr lang="en-US">
              <a:cs typeface="Helvetica" pitchFamily="2" charset="0"/>
            </a:endParaRPr>
          </a:p>
          <a:p>
            <a:pPr marL="342900" indent="-342900"/>
            <a:r>
              <a:rPr lang="en-US">
                <a:latin typeface="Helvetica"/>
                <a:cs typeface="Helvetica"/>
              </a:rPr>
              <a:t>Command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gcc hello.c -o hello.exe</a:t>
            </a:r>
            <a:endParaRPr lang="en-US">
              <a:solidFill>
                <a:schemeClr val="accent5"/>
              </a:solidFill>
              <a:latin typeface="Consolas"/>
              <a:cs typeface="Helvetica" pitchFamily="2" charset="0"/>
            </a:endParaRP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./hello.exe</a:t>
            </a: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5D54D-3960-4DE6-80B5-7F5B6373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1EDD9-3F2D-4A17-A71C-C8CA0964BE5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FA594-8BFB-4EFE-B2AA-9277A1883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9EC1C-3040-40D8-A21A-DF7F7AD6E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549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Part 1: Container fundamentals and Docker (9/22/21)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Reproducibility and the Case for Containers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Containers</a:t>
            </a:r>
          </a:p>
          <a:p>
            <a:pPr lvl="1"/>
            <a:r>
              <a:rPr lang="en-US" dirty="0">
                <a:latin typeface="Helvetica"/>
                <a:cs typeface="Helvetica"/>
              </a:rPr>
              <a:t>Docker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Images and Containers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Commands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File Access</a:t>
            </a:r>
          </a:p>
          <a:p>
            <a:pPr lvl="2"/>
            <a:r>
              <a:rPr lang="en-US" dirty="0">
                <a:latin typeface="Helvetica"/>
                <a:cs typeface="Helvetica"/>
              </a:rPr>
              <a:t>Building Docker Images</a:t>
            </a:r>
          </a:p>
          <a:p>
            <a:pPr lvl="2"/>
            <a:r>
              <a:rPr lang="en-US" err="1"/>
              <a:t>Dockerhub</a:t>
            </a:r>
            <a:endParaRPr lang="en-US">
              <a:cs typeface="Helvetica" pitchFamily="2" charset="0"/>
            </a:endParaRPr>
          </a:p>
          <a:p>
            <a:r>
              <a:rPr lang="en-US" dirty="0">
                <a:latin typeface="Helvetica"/>
                <a:cs typeface="Helvetica"/>
              </a:rPr>
              <a:t>Part 2: Containers for HPC w/ Singularity (9/29/21)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01B1-39BE-4956-A27A-CFEF20125146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6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934F6-3EF5-4176-8E73-A30F83C5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Modifying a Docker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155B4-87FB-4E81-A45C-43FCCAC4A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Suppose you have an existing docker image and want to make changes…</a:t>
            </a:r>
          </a:p>
          <a:p>
            <a:pPr lvl="1"/>
            <a:r>
              <a:rPr lang="en-US">
                <a:latin typeface="Helvetica"/>
                <a:cs typeface="Helvetica"/>
              </a:rPr>
              <a:t>Rebuild </a:t>
            </a:r>
            <a:r>
              <a:rPr lang="en-US" err="1">
                <a:latin typeface="Helvetica"/>
                <a:cs typeface="Helvetica"/>
              </a:rPr>
              <a:t>Dockerfile</a:t>
            </a:r>
            <a:r>
              <a:rPr lang="en-US">
                <a:latin typeface="Helvetica"/>
                <a:cs typeface="Helvetica"/>
              </a:rPr>
              <a:t>!</a:t>
            </a:r>
          </a:p>
          <a:p>
            <a:pPr lvl="1"/>
            <a:r>
              <a:rPr lang="en-US">
                <a:latin typeface="Helvetica"/>
                <a:cs typeface="Helvetica"/>
              </a:rPr>
              <a:t>Usually a bit cumbersome</a:t>
            </a:r>
          </a:p>
          <a:p>
            <a:r>
              <a:rPr lang="en-US">
                <a:latin typeface="Helvetica"/>
                <a:cs typeface="Helvetica"/>
              </a:rPr>
              <a:t>No </a:t>
            </a:r>
            <a:r>
              <a:rPr lang="en-US" err="1">
                <a:latin typeface="Helvetica"/>
                <a:cs typeface="Helvetica"/>
              </a:rPr>
              <a:t>Dockerfile</a:t>
            </a:r>
            <a:r>
              <a:rPr lang="en-US">
                <a:latin typeface="Helvetica"/>
                <a:cs typeface="Helvetica"/>
              </a:rPr>
              <a:t>?</a:t>
            </a:r>
          </a:p>
          <a:p>
            <a:pPr lvl="1"/>
            <a:r>
              <a:rPr lang="en-US"/>
              <a:t>Use docker commit!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 -it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 </a:t>
            </a:r>
            <a:r>
              <a:rPr lang="en-US">
                <a:solidFill>
                  <a:schemeClr val="accent5"/>
                </a:solidFill>
                <a:latin typeface="Consolas"/>
              </a:rPr>
              <a:t>bash </a:t>
            </a:r>
            <a:r>
              <a:rPr lang="en-US">
                <a:solidFill>
                  <a:schemeClr val="accent3"/>
                </a:solidFill>
                <a:latin typeface="Consolas"/>
              </a:rPr>
              <a:t># or any shell...</a:t>
            </a:r>
            <a:endParaRPr lang="en-US">
              <a:solidFill>
                <a:schemeClr val="accent3"/>
              </a:solidFill>
              <a:latin typeface="Consolas"/>
              <a:cs typeface="Helvetica" pitchFamily="2" charset="0"/>
            </a:endParaRPr>
          </a:p>
          <a:p>
            <a:pPr lvl="1"/>
            <a:r>
              <a:rPr lang="en-US"/>
              <a:t>Then commit it to the image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commit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&lt;image-id&gt; &lt;image&gt;</a:t>
            </a:r>
            <a:endParaRPr lang="en-US">
              <a:solidFill>
                <a:schemeClr val="accent2"/>
              </a:solidFill>
              <a:latin typeface="Consolas"/>
              <a:cs typeface="Helvetica" pitchFamily="2" charset="0"/>
            </a:endParaRPr>
          </a:p>
          <a:p>
            <a:endParaRPr lang="en-US" dirty="0">
              <a:latin typeface="Consola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70C05-138B-4DEF-B81B-9FA0667E0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BA7DA-7363-4C48-82A4-7682926B5DE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D2A8E-589F-4C7D-BBCB-E69C7736E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D2922-971A-420E-BBB2-75B17B8F4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845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39BDE-F073-482A-B748-82A77A33A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Dockerhub</a:t>
            </a:r>
            <a:r>
              <a:rPr lang="en-US"/>
              <a:t>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6A65B-B51D-4A1D-97DC-AB2C1B917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Download and upload docker images with ease.</a:t>
            </a: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run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&lt;image&gt;</a:t>
            </a:r>
            <a:endParaRPr lang="en-US">
              <a:solidFill>
                <a:schemeClr val="accent2"/>
              </a:solidFill>
              <a:latin typeface="Consolas"/>
              <a:cs typeface="Helvetica" pitchFamily="2" charset="0"/>
            </a:endParaRPr>
          </a:p>
          <a:p>
            <a:pPr marL="457200" lvl="1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pull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&lt;image&gt;</a:t>
            </a:r>
            <a:endParaRPr lang="en-US">
              <a:solidFill>
                <a:schemeClr val="accent2"/>
              </a:solidFill>
              <a:latin typeface="Consolas"/>
              <a:cs typeface="Helvetica" pitchFamily="2" charset="0"/>
            </a:endParaRPr>
          </a:p>
          <a:p>
            <a:r>
              <a:rPr lang="en-US"/>
              <a:t>Uploading a little more complicated...</a:t>
            </a:r>
          </a:p>
          <a:p>
            <a:pPr lvl="1"/>
            <a:r>
              <a:rPr lang="en-US"/>
              <a:t>Sign in with: 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login</a:t>
            </a:r>
          </a:p>
          <a:p>
            <a:pPr lvl="1"/>
            <a:r>
              <a:rPr lang="en-US"/>
              <a:t>List docker images with: 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image ls</a:t>
            </a:r>
          </a:p>
          <a:p>
            <a:pPr lvl="1"/>
            <a:r>
              <a:rPr lang="en-US"/>
              <a:t>Tag your image: </a:t>
            </a: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</a:rPr>
              <a:t>docker tag 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&lt;image-id&gt; &lt;your-username&gt;</a:t>
            </a:r>
            <a:r>
              <a:rPr lang="en-US">
                <a:solidFill>
                  <a:schemeClr val="accent5"/>
                </a:solidFill>
                <a:latin typeface="Consolas"/>
              </a:rPr>
              <a:t>/</a:t>
            </a:r>
            <a:r>
              <a:rPr lang="en-US">
                <a:solidFill>
                  <a:schemeClr val="accent2"/>
                </a:solidFill>
                <a:latin typeface="Consolas"/>
              </a:rPr>
              <a:t>&lt;image-name&gt;:&lt;tag&gt;</a:t>
            </a:r>
          </a:p>
          <a:p>
            <a:pPr lvl="1"/>
            <a:r>
              <a:rPr lang="en-US"/>
              <a:t>Push!</a:t>
            </a:r>
          </a:p>
          <a:p>
            <a:pPr marL="457200" lvl="1" indent="0">
              <a:buNone/>
            </a:pPr>
            <a:r>
              <a:rPr lang="en-US" dirty="0">
                <a:latin typeface="Helvetica"/>
                <a:cs typeface="Helvetica"/>
              </a:rPr>
              <a:t>	</a:t>
            </a: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docker push </a:t>
            </a:r>
            <a:r>
              <a:rPr lang="en-US">
                <a:solidFill>
                  <a:schemeClr val="accent2"/>
                </a:solidFill>
                <a:latin typeface="Consolas"/>
                <a:cs typeface="Helvetica"/>
              </a:rPr>
              <a:t>&lt;your-username&gt;</a:t>
            </a: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/</a:t>
            </a:r>
            <a:r>
              <a:rPr lang="en-US">
                <a:solidFill>
                  <a:schemeClr val="accent2"/>
                </a:solidFill>
                <a:latin typeface="Consolas"/>
                <a:cs typeface="Helvetica"/>
              </a:rPr>
              <a:t>&lt;image-name&gt;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BB87B-358B-4A50-803F-D6E0ADAD5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4221B-76DF-43B3-BF09-9D033B0FA35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8C195-E76B-4A28-8166-F11BDA54A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9EA20-753E-422E-BABB-26973DAF7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04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13D3-2CA4-4BA0-B2CA-60B4650A5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629" y="4969926"/>
            <a:ext cx="10515600" cy="1325563"/>
          </a:xfrm>
        </p:spPr>
        <p:txBody>
          <a:bodyPr/>
          <a:lstStyle/>
          <a:p>
            <a:r>
              <a:rPr lang="en-US">
                <a:latin typeface="Helvetica Light"/>
              </a:rPr>
              <a:t>Demo 3: NCL container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42D7C-C615-407A-95CB-DF2DB7B7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D904A-E51D-47F0-A520-1D6D163D5AEF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6631-B6BC-4103-9E5A-88C65615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432BA-9134-4CA3-9411-34E5A601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93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934F6-3EF5-4176-8E73-A30F83C5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Demo 3: NCL Container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155B4-87FB-4E81-A45C-43FCCAC4A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Helvetica"/>
                <a:cs typeface="Helvetica"/>
              </a:rPr>
              <a:t>For this next example we will be building a Docker image that will run the NCAR Command Language (NCL)</a:t>
            </a:r>
            <a:endParaRPr lang="en-US" dirty="0"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Dockerfile provided</a:t>
            </a:r>
            <a:endParaRPr lang="en-US" dirty="0">
              <a:latin typeface="Helvetica"/>
              <a:cs typeface="Helvetica"/>
            </a:endParaRPr>
          </a:p>
          <a:p>
            <a:r>
              <a:rPr lang="en-US">
                <a:latin typeface="Helvetica"/>
                <a:cs typeface="Helvetica"/>
              </a:rPr>
              <a:t>Same process:</a:t>
            </a:r>
            <a:endParaRPr lang="en-US">
              <a:cs typeface="Helvetica" pitchFamily="2" charset="0"/>
            </a:endParaRPr>
          </a:p>
          <a:p>
            <a:pPr lvl="1" indent="-457200">
              <a:buAutoNum type="arabicPeriod"/>
            </a:pPr>
            <a:r>
              <a:rPr lang="en-US">
                <a:latin typeface="Helvetica"/>
                <a:cs typeface="Helvetica"/>
              </a:rPr>
              <a:t>Navigate to the Dockerfile found at:</a:t>
            </a:r>
            <a:endParaRPr lang="en-US" dirty="0">
              <a:cs typeface="Helvetica"/>
            </a:endParaRPr>
          </a:p>
          <a:p>
            <a:pPr marL="9144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$CONTAINER_ROOT/Containers_Fall_2021/dockerdemo/ncl</a:t>
            </a:r>
          </a:p>
          <a:p>
            <a:pPr lvl="1" indent="-457200">
              <a:buAutoNum type="arabicPeriod"/>
            </a:pPr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Build the Dockerfile and name the image: "ncl-demo"</a:t>
            </a:r>
          </a:p>
          <a:p>
            <a:pPr lvl="1" indent="-457200">
              <a:buAutoNum type="arabicPeriod"/>
            </a:pPr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Run "ncl-demo"</a:t>
            </a:r>
          </a:p>
          <a:p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Can we test a sample script?</a:t>
            </a:r>
            <a:endParaRPr lang="en-US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70C05-138B-4DEF-B81B-9FA0667E0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BA7DA-7363-4C48-82A4-7682926B5DE4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D2A8E-589F-4C7D-BBCB-E69C7736E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D2922-971A-420E-BBB2-75B17B8F4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3765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00F44-ABDF-4148-BD29-88E84D7E4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8FBF-6449-49D6-8852-B1EDB7719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External Utility that can create and install docker images.</a:t>
            </a:r>
          </a:p>
          <a:p>
            <a:r>
              <a:rPr lang="en-US"/>
              <a:t>Builds docker images based on a docker-</a:t>
            </a:r>
            <a:r>
              <a:rPr lang="en-US" err="1"/>
              <a:t>compose.yml</a:t>
            </a:r>
            <a:r>
              <a:rPr lang="en-US"/>
              <a:t> file.</a:t>
            </a:r>
          </a:p>
          <a:p>
            <a:r>
              <a:rPr lang="en-US"/>
              <a:t>YAML: YAML </a:t>
            </a:r>
            <a:r>
              <a:rPr lang="en-US" err="1"/>
              <a:t>Ain't</a:t>
            </a:r>
            <a:r>
              <a:rPr lang="en-US"/>
              <a:t> Markup Language</a:t>
            </a:r>
          </a:p>
          <a:p>
            <a:pPr lvl="2"/>
            <a:r>
              <a:rPr lang="en-US"/>
              <a:t>Data serialization language</a:t>
            </a:r>
          </a:p>
          <a:p>
            <a:r>
              <a:rPr lang="en-US"/>
              <a:t>Describes containers you wish to build with what features.</a:t>
            </a:r>
          </a:p>
          <a:p>
            <a:r>
              <a:rPr lang="en-US"/>
              <a:t>Not a docker command but comes bundled with docker!</a:t>
            </a: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09C4F-15A7-4CF7-8D0D-290ACC8E9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A801-7F39-4B22-AC93-68079DAEC66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59F6CB-172E-4C2A-BBBB-B45D0A7F9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4006D-371E-4396-8A64-E54C416B9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2935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00F44-ABDF-4148-BD29-88E84D7E4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Docker Compose Commands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8FBF-6449-49D6-8852-B1EDB7719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9250" indent="-342900">
              <a:lnSpc>
                <a:spcPct val="100000"/>
              </a:lnSpc>
              <a:spcBef>
                <a:spcPts val="328"/>
              </a:spcBef>
            </a:pPr>
            <a:r>
              <a:rPr lang="en-US">
                <a:solidFill>
                  <a:srgbClr val="2F2B20"/>
                </a:solidFill>
                <a:latin typeface="Arial"/>
                <a:cs typeface="Arial"/>
              </a:rPr>
              <a:t>Build all containers in YAML file</a:t>
            </a:r>
            <a:endParaRPr lang="en-US">
              <a:solidFill>
                <a:srgbClr val="000000"/>
              </a:solidFill>
              <a:latin typeface="Helvetica"/>
              <a:cs typeface="Helvetica"/>
            </a:endParaRPr>
          </a:p>
          <a:p>
            <a:pPr marL="463550" lvl="1">
              <a:lnSpc>
                <a:spcPct val="100000"/>
              </a:lnSpc>
              <a:spcBef>
                <a:spcPts val="328"/>
              </a:spcBef>
              <a:buNone/>
            </a:pPr>
            <a:r>
              <a:rPr lang="en-US">
                <a:solidFill>
                  <a:srgbClr val="0070C0"/>
                </a:solidFill>
                <a:latin typeface="Consolas"/>
                <a:cs typeface="Arial"/>
              </a:rPr>
              <a:t>docker-compose build</a:t>
            </a:r>
            <a:endParaRPr lang="en-US">
              <a:solidFill>
                <a:srgbClr val="000000"/>
              </a:solidFill>
              <a:latin typeface="Consolas"/>
              <a:cs typeface="Helvetica"/>
            </a:endParaRPr>
          </a:p>
          <a:p>
            <a:pPr marL="349250" indent="-342900">
              <a:lnSpc>
                <a:spcPct val="100000"/>
              </a:lnSpc>
              <a:spcBef>
                <a:spcPts val="328"/>
              </a:spcBef>
            </a:pPr>
            <a:r>
              <a:rPr lang="en-US">
                <a:solidFill>
                  <a:srgbClr val="2F2B20"/>
                </a:solidFill>
                <a:latin typeface="Arial"/>
                <a:cs typeface="Arial"/>
              </a:rPr>
              <a:t>Build and run all containers in YAML file:</a:t>
            </a:r>
            <a:endParaRPr lang="en-US">
              <a:solidFill>
                <a:srgbClr val="000000"/>
              </a:solidFill>
              <a:latin typeface="Helvetica"/>
              <a:cs typeface="Helvetica"/>
            </a:endParaRPr>
          </a:p>
          <a:p>
            <a:pPr marL="463550" lvl="1">
              <a:lnSpc>
                <a:spcPct val="100000"/>
              </a:lnSpc>
              <a:spcBef>
                <a:spcPts val="328"/>
              </a:spcBef>
              <a:buNone/>
            </a:pPr>
            <a:r>
              <a:rPr lang="en-US">
                <a:solidFill>
                  <a:srgbClr val="0070C0"/>
                </a:solidFill>
                <a:latin typeface="Consolas"/>
                <a:cs typeface="Arial"/>
              </a:rPr>
              <a:t>docker-compose up</a:t>
            </a:r>
            <a:endParaRPr lang="en-US">
              <a:solidFill>
                <a:srgbClr val="000000"/>
              </a:solidFill>
              <a:latin typeface="Consolas"/>
              <a:cs typeface="Helvetica"/>
            </a:endParaRPr>
          </a:p>
          <a:p>
            <a:pPr marL="349250" indent="-342900">
              <a:lnSpc>
                <a:spcPct val="100000"/>
              </a:lnSpc>
              <a:spcBef>
                <a:spcPts val="328"/>
              </a:spcBef>
            </a:pPr>
            <a:r>
              <a:rPr lang="en-US">
                <a:solidFill>
                  <a:srgbClr val="2F2B20"/>
                </a:solidFill>
                <a:latin typeface="Arial"/>
                <a:cs typeface="Arial"/>
              </a:rPr>
              <a:t>List all containers in YAML file:</a:t>
            </a:r>
            <a:endParaRPr lang="en-US">
              <a:solidFill>
                <a:srgbClr val="000000"/>
              </a:solidFill>
              <a:latin typeface="Helvetica"/>
              <a:cs typeface="Helvetica"/>
            </a:endParaRPr>
          </a:p>
          <a:p>
            <a:pPr marL="463550" lvl="1">
              <a:lnSpc>
                <a:spcPct val="100000"/>
              </a:lnSpc>
              <a:spcBef>
                <a:spcPts val="328"/>
              </a:spcBef>
              <a:buNone/>
            </a:pPr>
            <a:r>
              <a:rPr lang="en-US">
                <a:solidFill>
                  <a:srgbClr val="0070C0"/>
                </a:solidFill>
                <a:latin typeface="Consolas"/>
                <a:cs typeface="Arial"/>
              </a:rPr>
              <a:t>docker-compose images</a:t>
            </a:r>
            <a:endParaRPr lang="en-US">
              <a:solidFill>
                <a:srgbClr val="000000"/>
              </a:solidFill>
              <a:latin typeface="Consolas"/>
              <a:cs typeface="Helvetica"/>
            </a:endParaRPr>
          </a:p>
          <a:p>
            <a:pPr marL="349250" indent="-342900">
              <a:lnSpc>
                <a:spcPct val="100000"/>
              </a:lnSpc>
              <a:spcBef>
                <a:spcPts val="328"/>
              </a:spcBef>
            </a:pPr>
            <a:r>
              <a:rPr lang="en-US">
                <a:solidFill>
                  <a:srgbClr val="2F2B20"/>
                </a:solidFill>
                <a:latin typeface="Arial"/>
                <a:cs typeface="Arial"/>
              </a:rPr>
              <a:t>Run a one-off command from a container:</a:t>
            </a:r>
            <a:endParaRPr lang="en-US">
              <a:solidFill>
                <a:srgbClr val="000000"/>
              </a:solidFill>
              <a:latin typeface="Helvetica"/>
              <a:cs typeface="Helvetica"/>
            </a:endParaRPr>
          </a:p>
          <a:p>
            <a:pPr marL="463550" lvl="1">
              <a:lnSpc>
                <a:spcPct val="100000"/>
              </a:lnSpc>
              <a:spcBef>
                <a:spcPts val="328"/>
              </a:spcBef>
              <a:buNone/>
            </a:pPr>
            <a:r>
              <a:rPr lang="en-US">
                <a:solidFill>
                  <a:srgbClr val="0070C0"/>
                </a:solidFill>
                <a:latin typeface="Consolas"/>
                <a:cs typeface="Arial"/>
              </a:rPr>
              <a:t>docker-compose </a:t>
            </a:r>
            <a:r>
              <a:rPr lang="en-US" dirty="0">
                <a:solidFill>
                  <a:srgbClr val="0070C0"/>
                </a:solidFill>
                <a:latin typeface="Consolas"/>
                <a:cs typeface="Arial"/>
              </a:rPr>
              <a:t>run</a:t>
            </a:r>
            <a:r>
              <a:rPr lang="en-US" dirty="0">
                <a:solidFill>
                  <a:srgbClr val="2F2B20"/>
                </a:solidFill>
                <a:latin typeface="Consolas"/>
                <a:cs typeface="Arial"/>
              </a:rPr>
              <a:t> </a:t>
            </a:r>
            <a:r>
              <a:rPr lang="en-US" dirty="0">
                <a:solidFill>
                  <a:srgbClr val="FF0000"/>
                </a:solidFill>
                <a:latin typeface="Consolas"/>
                <a:cs typeface="Arial"/>
              </a:rPr>
              <a:t>&lt;container-name&gt; &lt;command&gt;</a:t>
            </a:r>
            <a:endParaRPr lang="en-US">
              <a:latin typeface="Consolas"/>
              <a:cs typeface="Helvetica"/>
            </a:endParaRPr>
          </a:p>
          <a:p>
            <a:pPr marL="177800" indent="-171450">
              <a:lnSpc>
                <a:spcPct val="100000"/>
              </a:lnSpc>
              <a:spcBef>
                <a:spcPts val="328"/>
              </a:spcBef>
              <a:buFont typeface="Arial,Sans-Serif" panose="020B0604020202020204" pitchFamily="34" charset="0"/>
            </a:pPr>
            <a:endParaRPr lang="en-US" dirty="0">
              <a:latin typeface="Helvetica"/>
              <a:cs typeface="Helvetica"/>
            </a:endParaRPr>
          </a:p>
          <a:p>
            <a:pPr marL="177800" indent="-171450">
              <a:lnSpc>
                <a:spcPct val="100000"/>
              </a:lnSpc>
              <a:spcBef>
                <a:spcPts val="328"/>
              </a:spcBef>
              <a:buFont typeface="Arial,Sans-Serif" panose="020B0604020202020204" pitchFamily="34" charset="0"/>
            </a:pPr>
            <a:endParaRPr lang="en-US" dirty="0">
              <a:latin typeface="Helvetica"/>
              <a:cs typeface="Helvetica"/>
            </a:endParaRPr>
          </a:p>
          <a:p>
            <a:endParaRPr lang="en-US" dirty="0">
              <a:cs typeface="Helvetica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09C4F-15A7-4CF7-8D0D-290ACC8E9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A801-7F39-4B22-AC93-68079DAEC663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59F6CB-172E-4C2A-BBBB-B45D0A7F9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4006D-371E-4396-8A64-E54C416B9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3411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296F-8A13-415A-B6CE-4169EDCE8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98E95-20F8-4E1F-8226-22C5F4622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424FE-F967-478B-A3C7-0D02A7A51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F984-D019-41A0-A0C6-11BC2AA38131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4F2B9-CBE9-442B-85DA-40FC7E034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7F91B-77B3-474B-97C5-B502BDBA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6597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2FF88-F3D3-4273-AEA5-DCE77CF4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F8090-BCEE-47A9-9972-97533A031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Docker: </a:t>
            </a:r>
            <a:r>
              <a:rPr lang="en-US">
                <a:hlinkClick r:id="rId2"/>
              </a:rPr>
              <a:t>https://www.docker.com/</a:t>
            </a:r>
            <a:endParaRPr lang="en-US"/>
          </a:p>
          <a:p>
            <a:r>
              <a:rPr lang="en-US"/>
              <a:t>Docker Docs: </a:t>
            </a:r>
            <a:r>
              <a:rPr lang="en-US">
                <a:hlinkClick r:id="rId3"/>
              </a:rPr>
              <a:t>https://docs.docker.com/</a:t>
            </a:r>
            <a:endParaRPr lang="en-US"/>
          </a:p>
          <a:p>
            <a:r>
              <a:rPr lang="en-US"/>
              <a:t>Docker Hub: </a:t>
            </a:r>
            <a:r>
              <a:rPr lang="en-US">
                <a:hlinkClick r:id="rId4"/>
              </a:rPr>
              <a:t>https://hub.docker.com/</a:t>
            </a:r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49263E-4232-452F-B0CC-65F0F2D62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11E7-529F-40FE-85E7-E638C1FB1EF8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334F5-B42B-40EC-9D76-C5B601E8F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2ED3A-52DB-4B70-A43A-417A1D2A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642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71588-4ADF-DE4F-BDC1-081D92643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</p:spPr>
        <p:txBody>
          <a:bodyPr/>
          <a:lstStyle/>
          <a:p>
            <a:r>
              <a:rPr lang="en-US">
                <a:latin typeface="Helvetica Light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7E0A-99FA-1043-B4EA-59C3E900C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87" y="1444830"/>
            <a:ext cx="11363923" cy="47313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765"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>
                <a:latin typeface="Helvetica"/>
                <a:cs typeface="Tahoma"/>
              </a:rPr>
              <a:t>Please fill out the survey: 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</a:rPr>
              <a:t> </a:t>
            </a:r>
            <a:endParaRPr lang="en-US" sz="600" spc="-20"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20">
                <a:latin typeface="Helvetica"/>
                <a:cs typeface="Tahoma"/>
              </a:rPr>
              <a:t>Contact information: 		</a:t>
            </a:r>
            <a:r>
              <a:rPr lang="en-US" sz="2800" spc="-20" dirty="0">
                <a:solidFill>
                  <a:schemeClr val="bg1">
                    <a:lumMod val="65000"/>
                  </a:schemeClr>
                </a:solidFill>
                <a:latin typeface="Helvetica"/>
                <a:cs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endParaRPr lang="en-US" sz="2800" spc="-20" dirty="0">
              <a:solidFill>
                <a:schemeClr val="bg1">
                  <a:lumMod val="65000"/>
                </a:schemeClr>
              </a:solidFill>
              <a:latin typeface="Helvetica"/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r>
              <a:rPr lang="en-US" sz="2800" spc="-50">
                <a:latin typeface="Helvetica"/>
                <a:cs typeface="Tahoma"/>
              </a:rPr>
              <a:t>Slides:</a:t>
            </a:r>
            <a:r>
              <a:rPr lang="en-US" sz="2800" spc="-50" dirty="0">
                <a:latin typeface="Helvetica"/>
                <a:cs typeface="Tahoma"/>
              </a:rPr>
              <a:t>	</a:t>
            </a:r>
            <a:r>
              <a:rPr lang="en-US" sz="2800" spc="-50" dirty="0">
                <a:latin typeface="Helvetica"/>
                <a:cs typeface="Helvetica"/>
                <a:hlinkClick r:id="rId4"/>
              </a:rPr>
              <a:t>https://github.com/ResearchComputing/Containers_Fall_2021</a:t>
            </a:r>
            <a:endParaRPr lang="en-US" sz="2800" spc="-50">
              <a:cs typeface="Tahoma"/>
            </a:endParaRPr>
          </a:p>
          <a:p>
            <a:pPr marR="59055">
              <a:lnSpc>
                <a:spcPct val="120000"/>
              </a:lnSpc>
              <a:spcBef>
                <a:spcPts val="188"/>
              </a:spcBef>
            </a:pPr>
            <a:endParaRPr lang="en-US" sz="2800" i="1" spc="-20">
              <a:cs typeface="Tahom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E7906-405D-9647-842D-F969EBC4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C4E4-A583-436F-BC63-91470AB970E1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89D65-11EC-C548-A07F-B32BFF984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8915-9014-7C47-A36D-EE048CF50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53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DF4B-7AA2-8B40-8162-39DDF5CC3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 Light"/>
              </a:rPr>
              <a:t>Demo Files: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144B-C67C-3C4C-B875-C74D09C2E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"/>
                <a:cs typeface="Helvetica"/>
              </a:rPr>
              <a:t>Before we begin I will note that this tutorial will have interactive components.</a:t>
            </a:r>
            <a:endParaRPr lang="en-US" dirty="0">
              <a:cs typeface="Helvetica" pitchFamily="2" charset="0"/>
            </a:endParaRPr>
          </a:p>
          <a:p>
            <a:r>
              <a:rPr lang="en-US" dirty="0">
                <a:latin typeface="Helvetica"/>
                <a:cs typeface="Helvetica"/>
              </a:rPr>
              <a:t>If you would like to participate in the demos provided for this tutorial then go ahead and clone the test files from the </a:t>
            </a:r>
            <a:r>
              <a:rPr lang="en-US" err="1">
                <a:latin typeface="Helvetica"/>
                <a:cs typeface="Helvetica"/>
              </a:rPr>
              <a:t>Github</a:t>
            </a:r>
            <a:r>
              <a:rPr lang="en-US" dirty="0">
                <a:latin typeface="Helvetica"/>
                <a:cs typeface="Helvetica"/>
              </a:rPr>
              <a:t>.</a:t>
            </a:r>
            <a:endParaRPr lang="en-US" dirty="0">
              <a:cs typeface="Helvetica" pitchFamily="2" charset="0"/>
            </a:endParaRPr>
          </a:p>
          <a:p>
            <a:pPr lvl="1" indent="-457200">
              <a:buAutoNum type="arabicPeriod"/>
            </a:pPr>
            <a:r>
              <a:rPr lang="en-US" dirty="0">
                <a:latin typeface="Helvetica"/>
                <a:cs typeface="Helvetica"/>
              </a:rPr>
              <a:t>Navigate to a desired directory</a:t>
            </a:r>
          </a:p>
          <a:p>
            <a:pPr lvl="1" indent="-457200">
              <a:buAutoNum type="arabicPeriod"/>
            </a:pPr>
            <a:r>
              <a:rPr lang="en-US" dirty="0">
                <a:latin typeface="Helvetica"/>
                <a:cs typeface="Helvetica"/>
              </a:rPr>
              <a:t>Clone the repository</a:t>
            </a:r>
          </a:p>
          <a:p>
            <a:pPr marL="6858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git clone https://github.com/ResearchComputing/Containers_Fall_2021</a:t>
            </a:r>
          </a:p>
          <a:p>
            <a:pPr lvl="1" indent="-457200">
              <a:buAutoNum type="arabicPeriod"/>
            </a:pPr>
            <a:r>
              <a:rPr lang="en-US">
                <a:solidFill>
                  <a:srgbClr val="000000"/>
                </a:solidFill>
                <a:latin typeface="Helvetica"/>
                <a:cs typeface="Helvetica"/>
              </a:rPr>
              <a:t>Navagate into the directory and store the path into a variable.</a:t>
            </a:r>
            <a:endParaRPr lang="en-US">
              <a:solidFill>
                <a:schemeClr val="accent5"/>
              </a:solidFill>
              <a:cs typeface="Helvetica"/>
            </a:endParaRPr>
          </a:p>
          <a:p>
            <a:pPr marL="6858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cd Containers_Fall_2021</a:t>
            </a:r>
            <a:endParaRPr lang="en-US">
              <a:solidFill>
                <a:schemeClr val="accent5"/>
              </a:solidFill>
              <a:latin typeface="Helvetica"/>
              <a:cs typeface="Helvetica"/>
            </a:endParaRPr>
          </a:p>
          <a:p>
            <a:pPr marL="685800" lvl="2" indent="0">
              <a:buNone/>
            </a:pPr>
            <a:r>
              <a:rPr lang="en-US">
                <a:solidFill>
                  <a:schemeClr val="accent5"/>
                </a:solidFill>
                <a:latin typeface="Consolas"/>
                <a:cs typeface="Helvetica"/>
              </a:rPr>
              <a:t>export CONTAINER_ROOT=$(pwd)</a:t>
            </a:r>
            <a:endParaRPr lang="en-US">
              <a:solidFill>
                <a:schemeClr val="accent5"/>
              </a:solidFill>
              <a:latin typeface="Helvetica"/>
              <a:cs typeface="Helvetica"/>
            </a:endParaRPr>
          </a:p>
          <a:p>
            <a:pPr marL="685800" lvl="2" indent="0">
              <a:buNone/>
            </a:pPr>
            <a:endParaRPr lang="en-US" dirty="0">
              <a:solidFill>
                <a:schemeClr val="accent5"/>
              </a:solidFill>
              <a:latin typeface="Consolas"/>
              <a:cs typeface="Helvetic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0CF65-CADC-1B45-85DF-87C6E06B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01B1-39BE-4956-A27A-CFEF20125146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3843A-86B8-4A48-83C9-683C4D9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9397-F7F7-3C40-9966-55A0B271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487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D728-842F-439A-A26D-A8BEFCD2C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Reproducibility and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95FA4-D38C-4E91-A20A-A9090908D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Scientific Software is often challenging to work with</a:t>
            </a:r>
          </a:p>
          <a:p>
            <a:pPr lvl="1"/>
            <a:r>
              <a:rPr lang="en-US"/>
              <a:t>Difficult installation</a:t>
            </a:r>
          </a:p>
          <a:p>
            <a:pPr lvl="1"/>
            <a:r>
              <a:rPr lang="en-US"/>
              <a:t>Low support from the developers</a:t>
            </a:r>
          </a:p>
          <a:p>
            <a:pPr lvl="1"/>
            <a:r>
              <a:rPr lang="en-US"/>
              <a:t>Very outdated</a:t>
            </a:r>
          </a:p>
          <a:p>
            <a:pPr lvl="1"/>
            <a:r>
              <a:rPr lang="en-US"/>
              <a:t>Complex Dependency trees</a:t>
            </a:r>
          </a:p>
          <a:p>
            <a:r>
              <a:rPr lang="en-US"/>
              <a:t>Because of this its often desired for a software to be repeatable and accurate.</a:t>
            </a:r>
          </a:p>
          <a:p>
            <a:r>
              <a:rPr lang="en-US" i="1"/>
              <a:t>But installs are only done once. Why should I care about reproducible applications.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0E0B3-B9BE-40C4-A10B-8E401AA4C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A185-0235-4295-82D4-0CA1D511259E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D4405-D30F-4564-A176-4B298409A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5F2D4-5E22-43D6-A23A-3E20F074B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46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ED4CE-6E9F-420E-8828-0111C77DB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Light"/>
              </a:rPr>
              <a:t>Reproducibility and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8488-977B-4CFE-AE65-A8B3C1102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Research is Collaborative</a:t>
            </a:r>
          </a:p>
          <a:p>
            <a:pPr lvl="1"/>
            <a:r>
              <a:rPr lang="en-US"/>
              <a:t>Team members work together to get projects done.</a:t>
            </a:r>
          </a:p>
          <a:p>
            <a:pPr lvl="1"/>
            <a:r>
              <a:rPr lang="en-US"/>
              <a:t>Reproducibility ensures all members of a team can provide productivity towards a project.</a:t>
            </a:r>
          </a:p>
          <a:p>
            <a:r>
              <a:rPr lang="en-US"/>
              <a:t>Research is Correcting</a:t>
            </a:r>
          </a:p>
          <a:p>
            <a:pPr lvl="1"/>
            <a:r>
              <a:rPr lang="en-US"/>
              <a:t>Research is hard</a:t>
            </a:r>
          </a:p>
          <a:p>
            <a:pPr lvl="1"/>
            <a:r>
              <a:rPr lang="en-US"/>
              <a:t>Academic reviews are commonplace</a:t>
            </a:r>
          </a:p>
          <a:p>
            <a:pPr lvl="1"/>
            <a:r>
              <a:rPr lang="en-US"/>
              <a:t>Someone may wish to accurately reproduce your work</a:t>
            </a:r>
          </a:p>
          <a:p>
            <a:r>
              <a:rPr lang="en-US"/>
              <a:t>Research is Continuous</a:t>
            </a:r>
          </a:p>
          <a:p>
            <a:pPr lvl="1"/>
            <a:r>
              <a:rPr lang="en-US"/>
              <a:t>You may be working on a single project for a long period of time</a:t>
            </a:r>
          </a:p>
          <a:p>
            <a:pPr lvl="1"/>
            <a:r>
              <a:rPr lang="en-US"/>
              <a:t>What happens in you move, but bring your work to another system?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C8A67-1C56-43A6-8E2A-FFB04F22B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121D2-CCEB-49AB-8AEC-4A88B55A9DF5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C84D5-6E7D-43C6-93CB-9469113A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7AE6B-19A4-449E-B1BC-1295D277D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34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B6E6-8520-4FDE-AB1E-E845E802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Options for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C99FF-20BB-4F2D-8EEC-474D21319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Lots of options!</a:t>
            </a:r>
          </a:p>
          <a:p>
            <a:pPr lvl="1"/>
            <a:r>
              <a:rPr lang="en-US"/>
              <a:t>Detailed instructions</a:t>
            </a:r>
          </a:p>
          <a:p>
            <a:pPr lvl="1"/>
            <a:r>
              <a:rPr lang="en-US"/>
              <a:t>Software bundles</a:t>
            </a:r>
          </a:p>
          <a:p>
            <a:pPr lvl="1"/>
            <a:r>
              <a:rPr lang="en-US"/>
              <a:t>Virtual Environments</a:t>
            </a:r>
          </a:p>
          <a:p>
            <a:pPr lvl="2"/>
            <a:r>
              <a:rPr lang="en-US"/>
              <a:t>Python, Anaconda, </a:t>
            </a:r>
            <a:r>
              <a:rPr lang="en-US" err="1"/>
              <a:t>Spack</a:t>
            </a:r>
            <a:endParaRPr lang="en-US"/>
          </a:p>
          <a:p>
            <a:r>
              <a:rPr lang="en-US"/>
              <a:t>But do they really enable accurate reproducibility?</a:t>
            </a:r>
          </a:p>
          <a:p>
            <a:pPr lvl="1"/>
            <a:r>
              <a:rPr lang="en-US"/>
              <a:t>Incorrect installs?</a:t>
            </a:r>
          </a:p>
          <a:p>
            <a:pPr lvl="1"/>
            <a:r>
              <a:rPr lang="en-US"/>
              <a:t>Hardware or OS?</a:t>
            </a:r>
          </a:p>
          <a:p>
            <a:pPr lvl="1"/>
            <a:r>
              <a:rPr lang="en-US"/>
              <a:t>Performance?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7A8BA-65C4-441B-BA92-E0C3B73F9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17F5B-FE43-4F5D-B24A-ACC29E920CD0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9A359-6515-4DE0-8B5D-CD876DB1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90586-F9F9-4F74-9F05-D6FD6A8D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579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2DFA4-0085-446D-AC6A-87F9B6DA5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Containers</a:t>
            </a:r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B43F8-C6CC-41C6-B45E-8FA343880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 Container is a packaged bundle of OS, libraries, software and files that runs as a process under a host OS</a:t>
            </a:r>
          </a:p>
          <a:p>
            <a:r>
              <a:rPr lang="en-US"/>
              <a:t>Containers use an application on the host operating system called a Container Manager</a:t>
            </a:r>
          </a:p>
          <a:p>
            <a:pPr lvl="1"/>
            <a:r>
              <a:rPr lang="en-US"/>
              <a:t>Manages operating system and libraries run as containers</a:t>
            </a:r>
          </a:p>
          <a:p>
            <a:pPr lvl="1"/>
            <a:r>
              <a:rPr lang="en-US"/>
              <a:t>Like virtual machines, but does not need dedicated CPUs memory or storage</a:t>
            </a:r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44081-AD84-450C-8475-8BBC3D370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A5243-071C-489C-A792-0F3B12298186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BCAB3-936F-46D4-8386-BB0332D58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A16B3-5A5D-4C29-86BF-DB8E50B00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34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D171-DEBB-42D9-A728-272D7D16B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Virtualization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106B2-B02B-49E1-BC9E-56CBEA359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73686" cy="4163129"/>
          </a:xfrm>
        </p:spPr>
        <p:txBody>
          <a:bodyPr/>
          <a:lstStyle/>
          <a:p>
            <a:r>
              <a:rPr lang="en-US"/>
              <a:t>Virtualization is a technology that utilizes software to abstract components of a technology</a:t>
            </a:r>
          </a:p>
          <a:p>
            <a:r>
              <a:rPr lang="en-US"/>
              <a:t>The most common application is in Hardware Virtualization</a:t>
            </a:r>
          </a:p>
          <a:p>
            <a:pPr lvl="1"/>
            <a:r>
              <a:rPr lang="en-US"/>
              <a:t>Virtual Machines</a:t>
            </a:r>
          </a:p>
          <a:p>
            <a:pPr lvl="2"/>
            <a:r>
              <a:rPr lang="en-US"/>
              <a:t>Partitions off Memory, CPU, GPU, and Storage</a:t>
            </a:r>
          </a:p>
          <a:p>
            <a:pPr lvl="2"/>
            <a:r>
              <a:rPr lang="en-US"/>
              <a:t>Runs a virtual OS</a:t>
            </a:r>
          </a:p>
          <a:p>
            <a:pPr lvl="2"/>
            <a:r>
              <a:rPr lang="en-US"/>
              <a:t>Runs software on the virtualized machine</a:t>
            </a:r>
          </a:p>
          <a:p>
            <a:pPr lvl="1"/>
            <a:r>
              <a:rPr lang="en-US"/>
              <a:t>Examples: VMware, </a:t>
            </a:r>
            <a:r>
              <a:rPr lang="en-US" err="1"/>
              <a:t>Virtualbox</a:t>
            </a:r>
            <a:r>
              <a:rPr lang="en-US"/>
              <a:t> </a:t>
            </a:r>
          </a:p>
          <a:p>
            <a:endParaRPr lang="en-US"/>
          </a:p>
          <a:p>
            <a:pPr lvl="1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70E2D-A7E5-4FF5-BA41-3D13A303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A470-D70C-4600-8D29-25EEB3827C17}" type="datetime1">
              <a:rPr lang="en-US" smtClean="0"/>
              <a:t>9/22/2021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19C72-03ED-4908-8627-D8C4ED796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Reproducibility with Docker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22FD9-FB91-432E-B693-5A60BBA4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580DD624-08A7-4DB0-A5AC-4AE46437F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1423" y="1824717"/>
            <a:ext cx="3394981" cy="3796392"/>
          </a:xfrm>
          <a:prstGeom prst="rect">
            <a:avLst/>
          </a:prstGeom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A1BCE361-F2D2-4477-854D-0C91EBEC9923}"/>
              </a:ext>
            </a:extLst>
          </p:cNvPr>
          <p:cNvSpPr txBox="1"/>
          <p:nvPr/>
        </p:nvSpPr>
        <p:spPr>
          <a:xfrm>
            <a:off x="8075839" y="5696109"/>
            <a:ext cx="3499015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i="1" dirty="0"/>
              <a:t>Material courtesy: M. Cuma, U. Utah</a:t>
            </a:r>
            <a:endParaRPr lang="en-US" sz="1200" i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593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1522</Words>
  <Application>Microsoft Office PowerPoint</Application>
  <PresentationFormat>Widescreen</PresentationFormat>
  <Paragraphs>295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Enabling Reproducibility with Docker</vt:lpstr>
      <vt:lpstr>Enabling Reproducibility with Docker</vt:lpstr>
      <vt:lpstr>Outline</vt:lpstr>
      <vt:lpstr>Demo Files:</vt:lpstr>
      <vt:lpstr>Reproducibility and Research</vt:lpstr>
      <vt:lpstr>Reproducibility and Research</vt:lpstr>
      <vt:lpstr>Options for reproducibility</vt:lpstr>
      <vt:lpstr>Containers</vt:lpstr>
      <vt:lpstr>Virtualization (1)</vt:lpstr>
      <vt:lpstr>Virtualization (2)</vt:lpstr>
      <vt:lpstr>Containerization Software</vt:lpstr>
      <vt:lpstr>Installing Docker</vt:lpstr>
      <vt:lpstr>Docker Nuts and Bolts</vt:lpstr>
      <vt:lpstr>Docker ‘Hello World’</vt:lpstr>
      <vt:lpstr>Docker Commands</vt:lpstr>
      <vt:lpstr>Launching a Docker Container</vt:lpstr>
      <vt:lpstr>Exploring a Docker Container</vt:lpstr>
      <vt:lpstr>Demo 1: Running a Container</vt:lpstr>
      <vt:lpstr>Demo 1: GROMACS</vt:lpstr>
      <vt:lpstr>Docker Image/Container Commands</vt:lpstr>
      <vt:lpstr>Docker Image/Container Commands</vt:lpstr>
      <vt:lpstr>Dockerhub</vt:lpstr>
      <vt:lpstr>Building a Docker Container</vt:lpstr>
      <vt:lpstr>Whats in a Dockerfile</vt:lpstr>
      <vt:lpstr>Demo 2: Building a Docker Image</vt:lpstr>
      <vt:lpstr>Demo 2: Ubuntu w/ GCC</vt:lpstr>
      <vt:lpstr>Mounting and File Access (1)</vt:lpstr>
      <vt:lpstr>Mounting and File Access (2)</vt:lpstr>
      <vt:lpstr>Demo 2 (Cont.): Mounting</vt:lpstr>
      <vt:lpstr>Modifying a Docker Image</vt:lpstr>
      <vt:lpstr>Dockerhub Commands</vt:lpstr>
      <vt:lpstr>Demo 3: NCL container</vt:lpstr>
      <vt:lpstr>Demo 3: NCL Container</vt:lpstr>
      <vt:lpstr>Docker Compose</vt:lpstr>
      <vt:lpstr>Docker Compose Commands</vt:lpstr>
      <vt:lpstr>Questions?</vt:lpstr>
      <vt:lpstr>Additional Resources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GUIs on Blanca</dc:title>
  <dc:creator>Microsoft Office User</dc:creator>
  <cp:lastModifiedBy>Daniel Trahan</cp:lastModifiedBy>
  <cp:revision>415</cp:revision>
  <dcterms:created xsi:type="dcterms:W3CDTF">2019-04-12T06:07:02Z</dcterms:created>
  <dcterms:modified xsi:type="dcterms:W3CDTF">2021-09-22T19:24:43Z</dcterms:modified>
</cp:coreProperties>
</file>

<file path=docProps/thumbnail.jpeg>
</file>